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heme/theme3.xml" ContentType="application/vnd.openxmlformats-officedocument.theme+xml"/>
  <Override PartName="/ppt/theme/theme4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32" r:id="rId1"/>
    <p:sldMasterId id="2147483744" r:id="rId2"/>
  </p:sldMasterIdLst>
  <p:notesMasterIdLst>
    <p:notesMasterId r:id="rId41"/>
  </p:notesMasterIdLst>
  <p:handoutMasterIdLst>
    <p:handoutMasterId r:id="rId42"/>
  </p:handoutMasterIdLst>
  <p:sldIdLst>
    <p:sldId id="279" r:id="rId3"/>
    <p:sldId id="313" r:id="rId4"/>
    <p:sldId id="280" r:id="rId5"/>
    <p:sldId id="282" r:id="rId6"/>
    <p:sldId id="283" r:id="rId7"/>
    <p:sldId id="314" r:id="rId8"/>
    <p:sldId id="315" r:id="rId9"/>
    <p:sldId id="316" r:id="rId10"/>
    <p:sldId id="356" r:id="rId11"/>
    <p:sldId id="357" r:id="rId12"/>
    <p:sldId id="358" r:id="rId13"/>
    <p:sldId id="324" r:id="rId14"/>
    <p:sldId id="325" r:id="rId15"/>
    <p:sldId id="327" r:id="rId16"/>
    <p:sldId id="328" r:id="rId17"/>
    <p:sldId id="329" r:id="rId18"/>
    <p:sldId id="330" r:id="rId19"/>
    <p:sldId id="359" r:id="rId20"/>
    <p:sldId id="360" r:id="rId21"/>
    <p:sldId id="361" r:id="rId22"/>
    <p:sldId id="352" r:id="rId23"/>
    <p:sldId id="344" r:id="rId24"/>
    <p:sldId id="345" r:id="rId25"/>
    <p:sldId id="346" r:id="rId26"/>
    <p:sldId id="353" r:id="rId27"/>
    <p:sldId id="347" r:id="rId28"/>
    <p:sldId id="348" r:id="rId29"/>
    <p:sldId id="362" r:id="rId30"/>
    <p:sldId id="363" r:id="rId31"/>
    <p:sldId id="331" r:id="rId32"/>
    <p:sldId id="332" r:id="rId33"/>
    <p:sldId id="355" r:id="rId34"/>
    <p:sldId id="364" r:id="rId35"/>
    <p:sldId id="365" r:id="rId36"/>
    <p:sldId id="366" r:id="rId37"/>
    <p:sldId id="367" r:id="rId38"/>
    <p:sldId id="368" r:id="rId39"/>
    <p:sldId id="388" r:id="rId40"/>
  </p:sldIdLst>
  <p:sldSz cx="12192000" cy="6858000"/>
  <p:notesSz cx="6858000" cy="994727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425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252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handoutMaster" Target="handoutMasters/handout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AF8B916-9E87-4577-BB2A-DF1CAEBBB074}" type="doc">
      <dgm:prSet loTypeId="urn:microsoft.com/office/officeart/2008/layout/AlternatingHexagons" loCatId="list" qsTypeId="urn:microsoft.com/office/officeart/2005/8/quickstyle/simple1" qsCatId="simple" csTypeId="urn:microsoft.com/office/officeart/2005/8/colors/accent0_2" csCatId="mainScheme" phldr="1"/>
      <dgm:spPr/>
      <dgm:t>
        <a:bodyPr/>
        <a:lstStyle/>
        <a:p>
          <a:endParaRPr lang="ru-RU"/>
        </a:p>
      </dgm:t>
    </dgm:pt>
    <dgm:pt modelId="{DDC135CC-2732-4967-8F99-F1755BC4FED7}">
      <dgm:prSet phldrT="[Текст]" custT="1"/>
      <dgm:spPr/>
      <dgm:t>
        <a:bodyPr/>
        <a:lstStyle/>
        <a:p>
          <a:r>
            <a:rPr lang="ru-RU" sz="20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Осмысление темы</a:t>
          </a:r>
          <a:endParaRPr lang="ru-RU" sz="20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F0E8E341-8918-4B11-A511-BA2DEC764FA5}" type="parTrans" cxnId="{DC4AF19F-7410-47A6-AE97-E00524CD48C4}">
      <dgm:prSet/>
      <dgm:spPr/>
      <dgm:t>
        <a:bodyPr/>
        <a:lstStyle/>
        <a:p>
          <a:endParaRPr lang="ru-RU" sz="200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E79BEBF1-705F-4C8F-BC96-CD20C145B217}" type="sibTrans" cxnId="{DC4AF19F-7410-47A6-AE97-E00524CD48C4}">
      <dgm:prSet custT="1"/>
      <dgm:spPr/>
      <dgm:t>
        <a:bodyPr/>
        <a:lstStyle/>
        <a:p>
          <a:endParaRPr lang="ru-RU" sz="20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771EBF66-A948-4401-ACDE-E9AA045047F0}">
      <dgm:prSet phldrT="[Текст]" custT="1"/>
      <dgm:spPr/>
      <dgm:t>
        <a:bodyPr/>
        <a:lstStyle/>
        <a:p>
          <a:r>
            <a:rPr lang="ru-RU" sz="20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Формулирование идеи эссе</a:t>
          </a:r>
          <a:endParaRPr lang="ru-RU" sz="20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DF5D0633-CE92-40AB-BAC9-A4A83055FF43}" type="parTrans" cxnId="{9C37944B-A9A0-491F-9920-A41C61B6D794}">
      <dgm:prSet/>
      <dgm:spPr/>
      <dgm:t>
        <a:bodyPr/>
        <a:lstStyle/>
        <a:p>
          <a:endParaRPr lang="ru-RU" sz="200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83E619F5-1664-43BC-AB64-D5BB4968F5F9}" type="sibTrans" cxnId="{9C37944B-A9A0-491F-9920-A41C61B6D794}">
      <dgm:prSet custT="1"/>
      <dgm:spPr/>
      <dgm:t>
        <a:bodyPr/>
        <a:lstStyle/>
        <a:p>
          <a:r>
            <a:rPr lang="ru-RU" sz="20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Выделение проблемы</a:t>
          </a:r>
          <a:endParaRPr lang="ru-RU" sz="20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58471C03-5EFC-4CBA-B986-542C5D78F292}">
      <dgm:prSet phldrT="[Текст]" custT="1"/>
      <dgm:spPr/>
      <dgm:t>
        <a:bodyPr/>
        <a:lstStyle/>
        <a:p>
          <a:r>
            <a:rPr lang="ru-RU" sz="20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Аргументация </a:t>
          </a:r>
          <a:endParaRPr lang="ru-RU" sz="20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A2254B4A-6612-4C20-9A29-9F6F4A6471C3}" type="parTrans" cxnId="{9211FDD2-2C33-4835-BCFE-2CE06C3D8B6D}">
      <dgm:prSet/>
      <dgm:spPr/>
      <dgm:t>
        <a:bodyPr/>
        <a:lstStyle/>
        <a:p>
          <a:endParaRPr lang="ru-RU" sz="200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9F7DDD47-C0D0-4C60-8F92-A140C89CF9D0}" type="sibTrans" cxnId="{9211FDD2-2C33-4835-BCFE-2CE06C3D8B6D}">
      <dgm:prSet custT="1"/>
      <dgm:spPr/>
      <dgm:t>
        <a:bodyPr/>
        <a:lstStyle/>
        <a:p>
          <a:r>
            <a:rPr lang="ru-RU" sz="20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Авторская оценка темы и выбранной проблемы </a:t>
          </a:r>
          <a:endParaRPr lang="ru-RU" sz="20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52F1C796-2112-4DC5-9604-D96C4F83D70E}" type="pres">
      <dgm:prSet presAssocID="{DAF8B916-9E87-4577-BB2A-DF1CAEBBB074}" presName="Name0" presStyleCnt="0">
        <dgm:presLayoutVars>
          <dgm:chMax/>
          <dgm:chPref/>
          <dgm:dir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717AA926-E73F-4686-BC43-D4DB1BCEDD4F}" type="pres">
      <dgm:prSet presAssocID="{DDC135CC-2732-4967-8F99-F1755BC4FED7}" presName="composite" presStyleCnt="0"/>
      <dgm:spPr/>
    </dgm:pt>
    <dgm:pt modelId="{EE8DE360-6316-4382-BD8F-85830DC60A55}" type="pres">
      <dgm:prSet presAssocID="{DDC135CC-2732-4967-8F99-F1755BC4FED7}" presName="Parent1" presStyleLbl="node1" presStyleIdx="0" presStyleCnt="6" custScaleX="270802" custScaleY="123120" custLinFactNeighborX="-5289" custLinFactNeighborY="5974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6A1F3C1-9542-4938-A1EF-71717317CC2D}" type="pres">
      <dgm:prSet presAssocID="{DDC135CC-2732-4967-8F99-F1755BC4FED7}" presName="Childtext1" presStyleLbl="revTx" presStyleIdx="0" presStyleCnt="3" custScaleX="162938" custScaleY="12587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ECF72C0-6DC6-4B89-9E6A-5CCCEEBD6FBC}" type="pres">
      <dgm:prSet presAssocID="{DDC135CC-2732-4967-8F99-F1755BC4FED7}" presName="BalanceSpacing" presStyleCnt="0"/>
      <dgm:spPr/>
    </dgm:pt>
    <dgm:pt modelId="{829822DF-1CB7-47BA-9099-DF7F5E54E025}" type="pres">
      <dgm:prSet presAssocID="{DDC135CC-2732-4967-8F99-F1755BC4FED7}" presName="BalanceSpacing1" presStyleCnt="0"/>
      <dgm:spPr/>
    </dgm:pt>
    <dgm:pt modelId="{B1E7F0AB-4FEC-454F-8BFE-D718886FE00E}" type="pres">
      <dgm:prSet presAssocID="{E79BEBF1-705F-4C8F-BC96-CD20C145B217}" presName="Accent1Text" presStyleLbl="node1" presStyleIdx="1" presStyleCnt="6" custScaleX="3393" custScaleY="16263" custLinFactX="200000" custLinFactY="100000" custLinFactNeighborX="230740" custLinFactNeighborY="151691"/>
      <dgm:spPr/>
      <dgm:t>
        <a:bodyPr/>
        <a:lstStyle/>
        <a:p>
          <a:endParaRPr lang="ru-RU"/>
        </a:p>
      </dgm:t>
    </dgm:pt>
    <dgm:pt modelId="{4ED72D5F-996D-4660-9DC3-62B410DCF7C8}" type="pres">
      <dgm:prSet presAssocID="{E79BEBF1-705F-4C8F-BC96-CD20C145B217}" presName="spaceBetweenRectangles" presStyleCnt="0"/>
      <dgm:spPr/>
    </dgm:pt>
    <dgm:pt modelId="{04D9A5E3-40C5-4F5A-9B29-911975A320BB}" type="pres">
      <dgm:prSet presAssocID="{771EBF66-A948-4401-ACDE-E9AA045047F0}" presName="composite" presStyleCnt="0"/>
      <dgm:spPr/>
    </dgm:pt>
    <dgm:pt modelId="{2D8F4C35-139F-403F-824C-F06C03320F6F}" type="pres">
      <dgm:prSet presAssocID="{771EBF66-A948-4401-ACDE-E9AA045047F0}" presName="Parent1" presStyleLbl="node1" presStyleIdx="2" presStyleCnt="6" custScaleX="276029" custScaleY="125874" custLinFactX="-35015" custLinFactNeighborX="-100000" custLinFactNeighborY="-8528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60F5DC0-6D5F-47B7-9497-EEF936267290}" type="pres">
      <dgm:prSet presAssocID="{771EBF66-A948-4401-ACDE-E9AA045047F0}" presName="Childtext1" presStyleLbl="revTx" presStyleIdx="1" presStyleCnt="3" custScaleX="162938" custScaleY="12587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A21491E-88AD-4A96-9D51-63D39FCA7650}" type="pres">
      <dgm:prSet presAssocID="{771EBF66-A948-4401-ACDE-E9AA045047F0}" presName="BalanceSpacing" presStyleCnt="0"/>
      <dgm:spPr/>
    </dgm:pt>
    <dgm:pt modelId="{C4DEC154-5079-45B7-A8DE-07EB894F5E40}" type="pres">
      <dgm:prSet presAssocID="{771EBF66-A948-4401-ACDE-E9AA045047F0}" presName="BalanceSpacing1" presStyleCnt="0"/>
      <dgm:spPr/>
    </dgm:pt>
    <dgm:pt modelId="{D2B575D7-7574-4464-BF16-FA0D00752368}" type="pres">
      <dgm:prSet presAssocID="{83E619F5-1664-43BC-AB64-D5BB4968F5F9}" presName="Accent1Text" presStyleLbl="node1" presStyleIdx="3" presStyleCnt="6" custScaleX="261209" custScaleY="125874" custLinFactNeighborX="32985" custLinFactNeighborY="-5739"/>
      <dgm:spPr/>
      <dgm:t>
        <a:bodyPr/>
        <a:lstStyle/>
        <a:p>
          <a:endParaRPr lang="ru-RU"/>
        </a:p>
      </dgm:t>
    </dgm:pt>
    <dgm:pt modelId="{CF37BC7B-735F-45B6-9901-F32D90CC9148}" type="pres">
      <dgm:prSet presAssocID="{83E619F5-1664-43BC-AB64-D5BB4968F5F9}" presName="spaceBetweenRectangles" presStyleCnt="0"/>
      <dgm:spPr/>
    </dgm:pt>
    <dgm:pt modelId="{D444E665-6CC6-4F09-9279-9944C4DF9C59}" type="pres">
      <dgm:prSet presAssocID="{58471C03-5EFC-4CBA-B986-542C5D78F292}" presName="composite" presStyleCnt="0"/>
      <dgm:spPr/>
    </dgm:pt>
    <dgm:pt modelId="{15F47054-7817-4883-A0F6-0EFA736B5E5A}" type="pres">
      <dgm:prSet presAssocID="{58471C03-5EFC-4CBA-B986-542C5D78F292}" presName="Parent1" presStyleLbl="node1" presStyleIdx="4" presStyleCnt="6" custScaleX="249893" custScaleY="127748" custLinFactNeighborX="46265" custLinFactNeighborY="-2412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8A7FD81-702B-45C5-A7C8-CCCB8C0274FE}" type="pres">
      <dgm:prSet presAssocID="{58471C03-5EFC-4CBA-B986-542C5D78F292}" presName="Childtext1" presStyleLbl="revTx" presStyleIdx="2" presStyleCnt="3" custScaleX="162938" custScaleY="12587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39D103E-29D5-40A3-BA98-2CCD4B89EA40}" type="pres">
      <dgm:prSet presAssocID="{58471C03-5EFC-4CBA-B986-542C5D78F292}" presName="BalanceSpacing" presStyleCnt="0"/>
      <dgm:spPr/>
    </dgm:pt>
    <dgm:pt modelId="{573CA2F5-CB3C-4C0D-A3D2-81E5D7B0981D}" type="pres">
      <dgm:prSet presAssocID="{58471C03-5EFC-4CBA-B986-542C5D78F292}" presName="BalanceSpacing1" presStyleCnt="0"/>
      <dgm:spPr/>
    </dgm:pt>
    <dgm:pt modelId="{571666EC-C45A-434F-9A55-62AF8DFA845E}" type="pres">
      <dgm:prSet presAssocID="{9F7DDD47-C0D0-4C60-8F92-A140C89CF9D0}" presName="Accent1Text" presStyleLbl="node1" presStyleIdx="5" presStyleCnt="6" custScaleX="260972" custScaleY="125874" custLinFactX="-25238" custLinFactNeighborX="-100000" custLinFactNeighborY="-2562"/>
      <dgm:spPr/>
      <dgm:t>
        <a:bodyPr/>
        <a:lstStyle/>
        <a:p>
          <a:endParaRPr lang="ru-RU"/>
        </a:p>
      </dgm:t>
    </dgm:pt>
  </dgm:ptLst>
  <dgm:cxnLst>
    <dgm:cxn modelId="{9FC26917-1915-4976-84B5-C94ED25478F7}" type="presOf" srcId="{771EBF66-A948-4401-ACDE-E9AA045047F0}" destId="{2D8F4C35-139F-403F-824C-F06C03320F6F}" srcOrd="0" destOrd="0" presId="urn:microsoft.com/office/officeart/2008/layout/AlternatingHexagons"/>
    <dgm:cxn modelId="{C48EFC8C-03BD-402C-9B89-0ABE8EA8580D}" type="presOf" srcId="{E79BEBF1-705F-4C8F-BC96-CD20C145B217}" destId="{B1E7F0AB-4FEC-454F-8BFE-D718886FE00E}" srcOrd="0" destOrd="0" presId="urn:microsoft.com/office/officeart/2008/layout/AlternatingHexagons"/>
    <dgm:cxn modelId="{1C1DB1B0-E0B0-42E0-935C-0557BAF181A9}" type="presOf" srcId="{58471C03-5EFC-4CBA-B986-542C5D78F292}" destId="{15F47054-7817-4883-A0F6-0EFA736B5E5A}" srcOrd="0" destOrd="0" presId="urn:microsoft.com/office/officeart/2008/layout/AlternatingHexagons"/>
    <dgm:cxn modelId="{08C04CC3-5C15-4C43-B2B4-132F7B4A1F07}" type="presOf" srcId="{DAF8B916-9E87-4577-BB2A-DF1CAEBBB074}" destId="{52F1C796-2112-4DC5-9604-D96C4F83D70E}" srcOrd="0" destOrd="0" presId="urn:microsoft.com/office/officeart/2008/layout/AlternatingHexagons"/>
    <dgm:cxn modelId="{DC4AF19F-7410-47A6-AE97-E00524CD48C4}" srcId="{DAF8B916-9E87-4577-BB2A-DF1CAEBBB074}" destId="{DDC135CC-2732-4967-8F99-F1755BC4FED7}" srcOrd="0" destOrd="0" parTransId="{F0E8E341-8918-4B11-A511-BA2DEC764FA5}" sibTransId="{E79BEBF1-705F-4C8F-BC96-CD20C145B217}"/>
    <dgm:cxn modelId="{9211FDD2-2C33-4835-BCFE-2CE06C3D8B6D}" srcId="{DAF8B916-9E87-4577-BB2A-DF1CAEBBB074}" destId="{58471C03-5EFC-4CBA-B986-542C5D78F292}" srcOrd="2" destOrd="0" parTransId="{A2254B4A-6612-4C20-9A29-9F6F4A6471C3}" sibTransId="{9F7DDD47-C0D0-4C60-8F92-A140C89CF9D0}"/>
    <dgm:cxn modelId="{FBF2B68A-7E65-4690-BEB1-EFE9B75667E4}" type="presOf" srcId="{83E619F5-1664-43BC-AB64-D5BB4968F5F9}" destId="{D2B575D7-7574-4464-BF16-FA0D00752368}" srcOrd="0" destOrd="0" presId="urn:microsoft.com/office/officeart/2008/layout/AlternatingHexagons"/>
    <dgm:cxn modelId="{2D85715E-004B-4B5A-941C-2E7CC3E94A67}" type="presOf" srcId="{DDC135CC-2732-4967-8F99-F1755BC4FED7}" destId="{EE8DE360-6316-4382-BD8F-85830DC60A55}" srcOrd="0" destOrd="0" presId="urn:microsoft.com/office/officeart/2008/layout/AlternatingHexagons"/>
    <dgm:cxn modelId="{9C37944B-A9A0-491F-9920-A41C61B6D794}" srcId="{DAF8B916-9E87-4577-BB2A-DF1CAEBBB074}" destId="{771EBF66-A948-4401-ACDE-E9AA045047F0}" srcOrd="1" destOrd="0" parTransId="{DF5D0633-CE92-40AB-BAC9-A4A83055FF43}" sibTransId="{83E619F5-1664-43BC-AB64-D5BB4968F5F9}"/>
    <dgm:cxn modelId="{685F734F-7915-4A9B-AABC-0B6CABAB1ED2}" type="presOf" srcId="{9F7DDD47-C0D0-4C60-8F92-A140C89CF9D0}" destId="{571666EC-C45A-434F-9A55-62AF8DFA845E}" srcOrd="0" destOrd="0" presId="urn:microsoft.com/office/officeart/2008/layout/AlternatingHexagons"/>
    <dgm:cxn modelId="{670AA210-4AB2-44E7-99C8-AE5DB72EA9C8}" type="presParOf" srcId="{52F1C796-2112-4DC5-9604-D96C4F83D70E}" destId="{717AA926-E73F-4686-BC43-D4DB1BCEDD4F}" srcOrd="0" destOrd="0" presId="urn:microsoft.com/office/officeart/2008/layout/AlternatingHexagons"/>
    <dgm:cxn modelId="{D09164BC-81AA-4BA9-9897-8C02409AF8A3}" type="presParOf" srcId="{717AA926-E73F-4686-BC43-D4DB1BCEDD4F}" destId="{EE8DE360-6316-4382-BD8F-85830DC60A55}" srcOrd="0" destOrd="0" presId="urn:microsoft.com/office/officeart/2008/layout/AlternatingHexagons"/>
    <dgm:cxn modelId="{63F0A5E0-C889-45D9-835B-589EA03D6D08}" type="presParOf" srcId="{717AA926-E73F-4686-BC43-D4DB1BCEDD4F}" destId="{F6A1F3C1-9542-4938-A1EF-71717317CC2D}" srcOrd="1" destOrd="0" presId="urn:microsoft.com/office/officeart/2008/layout/AlternatingHexagons"/>
    <dgm:cxn modelId="{197A9120-6787-4F38-93F5-2855954FF3DF}" type="presParOf" srcId="{717AA926-E73F-4686-BC43-D4DB1BCEDD4F}" destId="{DECF72C0-6DC6-4B89-9E6A-5CCCEEBD6FBC}" srcOrd="2" destOrd="0" presId="urn:microsoft.com/office/officeart/2008/layout/AlternatingHexagons"/>
    <dgm:cxn modelId="{5D3660EF-6B4A-4CAF-A507-EBEE253D378D}" type="presParOf" srcId="{717AA926-E73F-4686-BC43-D4DB1BCEDD4F}" destId="{829822DF-1CB7-47BA-9099-DF7F5E54E025}" srcOrd="3" destOrd="0" presId="urn:microsoft.com/office/officeart/2008/layout/AlternatingHexagons"/>
    <dgm:cxn modelId="{66CB6D61-2129-4CC9-BE37-1FB3AAC59AD6}" type="presParOf" srcId="{717AA926-E73F-4686-BC43-D4DB1BCEDD4F}" destId="{B1E7F0AB-4FEC-454F-8BFE-D718886FE00E}" srcOrd="4" destOrd="0" presId="urn:microsoft.com/office/officeart/2008/layout/AlternatingHexagons"/>
    <dgm:cxn modelId="{9432B2E8-0B1C-445B-AD4C-02DF32A802E4}" type="presParOf" srcId="{52F1C796-2112-4DC5-9604-D96C4F83D70E}" destId="{4ED72D5F-996D-4660-9DC3-62B410DCF7C8}" srcOrd="1" destOrd="0" presId="urn:microsoft.com/office/officeart/2008/layout/AlternatingHexagons"/>
    <dgm:cxn modelId="{042CDAF4-2FAD-468C-8226-1BD65098EFC8}" type="presParOf" srcId="{52F1C796-2112-4DC5-9604-D96C4F83D70E}" destId="{04D9A5E3-40C5-4F5A-9B29-911975A320BB}" srcOrd="2" destOrd="0" presId="urn:microsoft.com/office/officeart/2008/layout/AlternatingHexagons"/>
    <dgm:cxn modelId="{86B23D9F-6349-4075-83AF-6756472F09F4}" type="presParOf" srcId="{04D9A5E3-40C5-4F5A-9B29-911975A320BB}" destId="{2D8F4C35-139F-403F-824C-F06C03320F6F}" srcOrd="0" destOrd="0" presId="urn:microsoft.com/office/officeart/2008/layout/AlternatingHexagons"/>
    <dgm:cxn modelId="{C8DF17DC-ABC2-40CE-B906-5C4EF68EF878}" type="presParOf" srcId="{04D9A5E3-40C5-4F5A-9B29-911975A320BB}" destId="{A60F5DC0-6D5F-47B7-9497-EEF936267290}" srcOrd="1" destOrd="0" presId="urn:microsoft.com/office/officeart/2008/layout/AlternatingHexagons"/>
    <dgm:cxn modelId="{BDEF493B-1E14-42EB-B2A2-85459E196FD1}" type="presParOf" srcId="{04D9A5E3-40C5-4F5A-9B29-911975A320BB}" destId="{0A21491E-88AD-4A96-9D51-63D39FCA7650}" srcOrd="2" destOrd="0" presId="urn:microsoft.com/office/officeart/2008/layout/AlternatingHexagons"/>
    <dgm:cxn modelId="{087EC85F-82CD-438F-8F5B-8C95CA386173}" type="presParOf" srcId="{04D9A5E3-40C5-4F5A-9B29-911975A320BB}" destId="{C4DEC154-5079-45B7-A8DE-07EB894F5E40}" srcOrd="3" destOrd="0" presId="urn:microsoft.com/office/officeart/2008/layout/AlternatingHexagons"/>
    <dgm:cxn modelId="{60C6DD9C-D6F9-48B0-A453-2D04BCE0C091}" type="presParOf" srcId="{04D9A5E3-40C5-4F5A-9B29-911975A320BB}" destId="{D2B575D7-7574-4464-BF16-FA0D00752368}" srcOrd="4" destOrd="0" presId="urn:microsoft.com/office/officeart/2008/layout/AlternatingHexagons"/>
    <dgm:cxn modelId="{189C6282-311B-4CE8-A0A6-214BA893C58E}" type="presParOf" srcId="{52F1C796-2112-4DC5-9604-D96C4F83D70E}" destId="{CF37BC7B-735F-45B6-9901-F32D90CC9148}" srcOrd="3" destOrd="0" presId="urn:microsoft.com/office/officeart/2008/layout/AlternatingHexagons"/>
    <dgm:cxn modelId="{7A190B7E-4F10-48B0-A73B-71F261305847}" type="presParOf" srcId="{52F1C796-2112-4DC5-9604-D96C4F83D70E}" destId="{D444E665-6CC6-4F09-9279-9944C4DF9C59}" srcOrd="4" destOrd="0" presId="urn:microsoft.com/office/officeart/2008/layout/AlternatingHexagons"/>
    <dgm:cxn modelId="{BE4C3CED-F8B2-4165-8B00-41ABBDECD77D}" type="presParOf" srcId="{D444E665-6CC6-4F09-9279-9944C4DF9C59}" destId="{15F47054-7817-4883-A0F6-0EFA736B5E5A}" srcOrd="0" destOrd="0" presId="urn:microsoft.com/office/officeart/2008/layout/AlternatingHexagons"/>
    <dgm:cxn modelId="{EFDF4B11-79AF-4C59-B9C6-ACB63AA9A14F}" type="presParOf" srcId="{D444E665-6CC6-4F09-9279-9944C4DF9C59}" destId="{18A7FD81-702B-45C5-A7C8-CCCB8C0274FE}" srcOrd="1" destOrd="0" presId="urn:microsoft.com/office/officeart/2008/layout/AlternatingHexagons"/>
    <dgm:cxn modelId="{D94B2C37-A345-4B7D-90CF-060DBCDA720E}" type="presParOf" srcId="{D444E665-6CC6-4F09-9279-9944C4DF9C59}" destId="{439D103E-29D5-40A3-BA98-2CCD4B89EA40}" srcOrd="2" destOrd="0" presId="urn:microsoft.com/office/officeart/2008/layout/AlternatingHexagons"/>
    <dgm:cxn modelId="{D3A13C3C-E156-43BE-8DB1-9CFF4AC03E20}" type="presParOf" srcId="{D444E665-6CC6-4F09-9279-9944C4DF9C59}" destId="{573CA2F5-CB3C-4C0D-A3D2-81E5D7B0981D}" srcOrd="3" destOrd="0" presId="urn:microsoft.com/office/officeart/2008/layout/AlternatingHexagons"/>
    <dgm:cxn modelId="{0593BEF9-ACF6-46C3-83C5-FFB1EB0C6260}" type="presParOf" srcId="{D444E665-6CC6-4F09-9279-9944C4DF9C59}" destId="{571666EC-C45A-434F-9A55-62AF8DFA845E}" srcOrd="4" destOrd="0" presId="urn:microsoft.com/office/officeart/2008/layout/AlternatingHexagon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E8DE360-6316-4382-BD8F-85830DC60A55}">
      <dsp:nvSpPr>
        <dsp:cNvPr id="0" name=""/>
        <dsp:cNvSpPr/>
      </dsp:nvSpPr>
      <dsp:spPr>
        <a:xfrm rot="5400000">
          <a:off x="3613253" y="-781080"/>
          <a:ext cx="1913308" cy="3661235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Осмысление темы</a:t>
          </a:r>
          <a:endParaRPr lang="ru-RU" sz="20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 rot="-5400000">
        <a:off x="3349496" y="411768"/>
        <a:ext cx="2440823" cy="1275538"/>
      </dsp:txXfrm>
    </dsp:sp>
    <dsp:sp modelId="{F6A1F3C1-9542-4938-A1EF-71717317CC2D}">
      <dsp:nvSpPr>
        <dsp:cNvPr id="0" name=""/>
        <dsp:cNvSpPr/>
      </dsp:nvSpPr>
      <dsp:spPr>
        <a:xfrm>
          <a:off x="4812677" y="369867"/>
          <a:ext cx="2825810" cy="117366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1E7F0AB-4FEC-454F-8BFE-D718886FE00E}">
      <dsp:nvSpPr>
        <dsp:cNvPr id="0" name=""/>
        <dsp:cNvSpPr/>
      </dsp:nvSpPr>
      <dsp:spPr>
        <a:xfrm rot="5400000">
          <a:off x="8878485" y="4845090"/>
          <a:ext cx="252730" cy="45873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 rot="-5400000">
        <a:off x="8986430" y="4766546"/>
        <a:ext cx="36839" cy="202962"/>
      </dsp:txXfrm>
    </dsp:sp>
    <dsp:sp modelId="{2D8F4C35-139F-403F-824C-F06C03320F6F}">
      <dsp:nvSpPr>
        <dsp:cNvPr id="0" name=""/>
        <dsp:cNvSpPr/>
      </dsp:nvSpPr>
      <dsp:spPr>
        <a:xfrm rot="5400000">
          <a:off x="1621177" y="657961"/>
          <a:ext cx="1956106" cy="3731903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Формулирование идеи эссе</a:t>
          </a:r>
          <a:endParaRPr lang="ru-RU" sz="20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 rot="-5400000">
        <a:off x="1355263" y="1871877"/>
        <a:ext cx="2487935" cy="1304070"/>
      </dsp:txXfrm>
    </dsp:sp>
    <dsp:sp modelId="{A60F5DC0-6D5F-47B7-9497-EEF936267290}">
      <dsp:nvSpPr>
        <dsp:cNvPr id="0" name=""/>
        <dsp:cNvSpPr/>
      </dsp:nvSpPr>
      <dsp:spPr>
        <a:xfrm>
          <a:off x="1486187" y="2069607"/>
          <a:ext cx="2734655" cy="117366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B575D7-7574-4464-BF16-FA0D00752368}">
      <dsp:nvSpPr>
        <dsp:cNvPr id="0" name=""/>
        <dsp:cNvSpPr/>
      </dsp:nvSpPr>
      <dsp:spPr>
        <a:xfrm rot="5400000">
          <a:off x="5352689" y="801485"/>
          <a:ext cx="1956106" cy="3531537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Выделение проблемы</a:t>
          </a:r>
          <a:endParaRPr lang="ru-RU" sz="20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 rot="-5400000">
        <a:off x="5153563" y="1915219"/>
        <a:ext cx="2354358" cy="1304070"/>
      </dsp:txXfrm>
    </dsp:sp>
    <dsp:sp modelId="{15F47054-7817-4883-A0F6-0EFA736B5E5A}">
      <dsp:nvSpPr>
        <dsp:cNvPr id="0" name=""/>
        <dsp:cNvSpPr/>
      </dsp:nvSpPr>
      <dsp:spPr>
        <a:xfrm rot="5400000">
          <a:off x="4314883" y="2665384"/>
          <a:ext cx="1985228" cy="3378545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Аргументация </a:t>
          </a:r>
          <a:endParaRPr lang="ru-RU" sz="20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 rot="-5400000">
        <a:off x="4181316" y="3692913"/>
        <a:ext cx="2252363" cy="1323486"/>
      </dsp:txXfrm>
    </dsp:sp>
    <dsp:sp modelId="{18A7FD81-702B-45C5-A7C8-CCCB8C0274FE}">
      <dsp:nvSpPr>
        <dsp:cNvPr id="0" name=""/>
        <dsp:cNvSpPr/>
      </dsp:nvSpPr>
      <dsp:spPr>
        <a:xfrm>
          <a:off x="4853259" y="3805308"/>
          <a:ext cx="2825810" cy="117366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71666EC-C45A-434F-9A55-62AF8DFA845E}">
      <dsp:nvSpPr>
        <dsp:cNvPr id="0" name=""/>
        <dsp:cNvSpPr/>
      </dsp:nvSpPr>
      <dsp:spPr>
        <a:xfrm rot="5400000">
          <a:off x="786113" y="2588159"/>
          <a:ext cx="1956106" cy="3528333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Авторская оценка темы и выбранной проблемы </a:t>
          </a:r>
          <a:endParaRPr lang="ru-RU" sz="20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 rot="-5400000">
        <a:off x="588055" y="3700291"/>
        <a:ext cx="2352222" cy="130407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AlternatingHexagons">
  <dgm:title val=""/>
  <dgm:desc val=""/>
  <dgm:catLst>
    <dgm:cat type="list" pri="1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1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chMax/>
      <dgm:chPref/>
      <dgm:dir/>
      <dgm:animLvl val="lvl"/>
    </dgm:varLst>
    <dgm:alg type="lin">
      <dgm:param type="linDir" val="fromT"/>
    </dgm:alg>
    <dgm:shape xmlns:r="http://schemas.openxmlformats.org/officeDocument/2006/relationships" r:blip="">
      <dgm:adjLst/>
    </dgm:shape>
    <dgm:constrLst>
      <dgm:constr type="primFontSz" for="des" forName="Parent1" val="65"/>
      <dgm:constr type="primFontSz" for="des" forName="Childtext1" refType="primFontSz" refFor="des" refForName="Parent1" op="lte"/>
      <dgm:constr type="w" for="ch" forName="composite" refType="w"/>
      <dgm:constr type="h" for="ch" forName="composite" refType="h"/>
      <dgm:constr type="h" for="ch" forName="spaceBetweenRectangles" refType="w" refFor="ch" refForName="composite" fact="-0.042"/>
      <dgm:constr type="sp" refType="h" refFor="ch" refForName="composite" op="equ" fact="0.1"/>
    </dgm:constrLst>
    <dgm:forEach name="nodesForEach" axis="ch" ptType="node">
      <dgm:layoutNode name="composite">
        <dgm:alg type="composite">
          <dgm:param type="ar" val="3.6"/>
        </dgm:alg>
        <dgm:shape xmlns:r="http://schemas.openxmlformats.org/officeDocument/2006/relationships" r:blip="">
          <dgm:adjLst/>
        </dgm:shape>
        <dgm:choose name="Name1">
          <dgm:if name="Name2" func="var" arg="dir" op="equ" val="norm">
            <dgm:choose name="Name3">
              <dgm:if name="Name4" axis="self" ptType="node" func="posOdd" op="equ" val="1">
                <dgm:constrLst>
                  <dgm:constr type="l" for="ch" forName="Accent1" refType="w" fact="0.18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18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44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.69"/>
                  <dgm:constr type="t" for="ch" forName="Childtext1" refType="h" fact="0.2"/>
                  <dgm:constr type="w" for="ch" forName="Childtext1" refType="w" fact="0.31"/>
                  <dgm:constr type="h" for="ch" forName="Childtext1" refType="h" fact="0.6"/>
                  <dgm:constr type="l" for="ch" forName="BalanceSpacing" refType="w" fact="0"/>
                  <dgm:constr type="t" for="ch" forName="BalanceSpacing" refType="h" fact="0"/>
                  <dgm:constr type="w" for="ch" forName="BalanceSpacing" refType="w"/>
                  <dgm:constr type="h" for="ch" forName="BalanceSpacing" refType="h" fact="0.1"/>
                  <dgm:constr type="l" for="ch" forName="BalanceSpacing1" refType="w" fact="0.69"/>
                  <dgm:constr type="t" for="ch" forName="BalanceSpacing1" refType="h" fact="0.2"/>
                  <dgm:constr type="w" for="ch" forName="BalanceSpacing1" refType="w" fact="0.31"/>
                  <dgm:constr type="h" for="ch" forName="BalanceSpacing1" refType="h" fact="0.6"/>
                </dgm:constrLst>
              </dgm:if>
              <dgm:else name="Name5">
                <dgm:constrLst>
                  <dgm:constr type="l" for="ch" forName="Accent1" refType="w" fact="0.571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571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3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"/>
                  <dgm:constr type="t" for="ch" forName="Childtext1" refType="h" fact="0.2"/>
                  <dgm:constr type="w" for="ch" forName="Childtext1" refType="w" fact="0.3"/>
                  <dgm:constr type="h" for="ch" forName="Childtext1" refType="h" fact="0.6"/>
                  <dgm:constr type="l" for="ch" forName="BalanceSpacing" refType="w" fact="0.82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  <dgm:constr type="l" for="ch" forName="BalanceSpacing1" refType="w" fact="0"/>
                  <dgm:constr type="t" for="ch" forName="BalanceSpacing1" refType="h" fact="0.2"/>
                  <dgm:constr type="w" for="ch" forName="BalanceSpacing1" refType="w" fact="0.3"/>
                  <dgm:constr type="h" for="ch" forName="BalanceSpacing1" refType="h" fact="0.6"/>
                </dgm:constrLst>
              </dgm:else>
            </dgm:choose>
          </dgm:if>
          <dgm:else name="Name6">
            <dgm:choose name="Name7">
              <dgm:if name="Name8" axis="self" ptType="node" func="posOdd" op="equ" val="1">
                <dgm:constrLst>
                  <dgm:constr type="l" for="ch" forName="Accent1" refType="w" fact="0.571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571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3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"/>
                  <dgm:constr type="t" for="ch" forName="Childtext1" refType="h" fact="0.2"/>
                  <dgm:constr type="w" for="ch" forName="Childtext1" refType="w" fact="0.3"/>
                  <dgm:constr type="h" for="ch" forName="Childtext1" refType="h" fact="0.6"/>
                  <dgm:constr type="l" for="ch" forName="BalanceSpacing" refType="w" fact="0.82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</dgm:constrLst>
              </dgm:if>
              <dgm:else name="Name9">
                <dgm:constrLst>
                  <dgm:constr type="l" for="ch" forName="Accent1" refType="w" fact="0.18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18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44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.69"/>
                  <dgm:constr type="t" for="ch" forName="Childtext1" refType="h" fact="0.2"/>
                  <dgm:constr type="w" for="ch" forName="Childtext1" refType="w" fact="0.31"/>
                  <dgm:constr type="h" for="ch" forName="Childtext1" refType="h" fact="0.6"/>
                  <dgm:constr type="l" for="ch" forName="BalanceSpacing" refType="w" fact="0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</dgm:constrLst>
              </dgm:else>
            </dgm:choose>
          </dgm:else>
        </dgm:choose>
        <dgm:layoutNode name="Parent1" styleLbl="node1">
          <dgm:varLst>
            <dgm:chMax val="1"/>
            <dgm:chPref val="1"/>
            <dgm:bulletEnabled val="1"/>
          </dgm:varLst>
          <dgm:alg type="tx"/>
          <dgm:shape xmlns:r="http://schemas.openxmlformats.org/officeDocument/2006/relationships" rot="90" type="hexagon" r:blip="">
            <dgm:adjLst>
              <dgm:adj idx="1" val="0.25"/>
              <dgm:adj idx="2" val="1.1547"/>
            </dgm:adjLst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hildtext1" styleLbl="revTx">
          <dgm:varLst>
            <dgm:chMax val="0"/>
            <dgm:chPref val="0"/>
            <dgm:bulletEnabled val="1"/>
          </dgm:varLst>
          <dgm:choose name="Name10">
            <dgm:if name="Name11" func="var" arg="dir" op="equ" val="norm">
              <dgm:choose name="Name12">
                <dgm:if name="Name13" axis="self" ptType="node" func="posOdd" op="equ" val="1">
                  <dgm:alg type="tx">
                    <dgm:param type="parTxLTRAlign" val="l"/>
                  </dgm:alg>
                </dgm:if>
                <dgm:else name="Name14">
                  <dgm:alg type="tx">
                    <dgm:param type="parTxLTRAlign" val="r"/>
                  </dgm:alg>
                </dgm:else>
              </dgm:choose>
            </dgm:if>
            <dgm:else name="Name15">
              <dgm:choose name="Name16">
                <dgm:if name="Name17" axis="self" ptType="node" func="posOdd" op="equ" val="1">
                  <dgm:alg type="tx">
                    <dgm:param type="parTxLTRAlign" val="r"/>
                  </dgm:alg>
                </dgm:if>
                <dgm:else name="Name18">
                  <dgm:alg type="tx">
                    <dgm:param type="parTxLTRAlign" val="l"/>
                  </dgm:alg>
                </dgm:else>
              </dgm:choose>
            </dgm:else>
          </dgm:choose>
          <dgm:shape xmlns:r="http://schemas.openxmlformats.org/officeDocument/2006/relationships" type="rect" r:blip="">
            <dgm:adjLst/>
          </dgm:shape>
          <dgm:presOf axis="des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BalanceSpacing">
          <dgm:alg type="sp"/>
          <dgm:shape xmlns:r="http://schemas.openxmlformats.org/officeDocument/2006/relationships" r:blip="">
            <dgm:adjLst/>
          </dgm:shape>
        </dgm:layoutNode>
        <dgm:layoutNode name="BalanceSpacing1">
          <dgm:alg type="sp"/>
          <dgm:shape xmlns:r="http://schemas.openxmlformats.org/officeDocument/2006/relationships" r:blip="">
            <dgm:adjLst/>
          </dgm:shape>
        </dgm:layoutNode>
        <dgm:forEach name="Name19" axis="followSib" ptType="sibTrans" hideLastTrans="0" cnt="1">
          <dgm:layoutNode name="Accent1Text" styleLbl="node1">
            <dgm:alg type="tx"/>
            <dgm:shape xmlns:r="http://schemas.openxmlformats.org/officeDocument/2006/relationships" rot="90" type="hexagon" r:blip="">
              <dgm:adjLst>
                <dgm:adj idx="1" val="0.25"/>
                <dgm:adj idx="2" val="1.1547"/>
              </dgm:adjLst>
            </dgm:shape>
            <dgm:presOf axis="self" ptType="sibTrans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forEach>
      </dgm:layoutNode>
      <dgm:forEach name="Name2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8" y="9"/>
            <a:ext cx="2971801" cy="499091"/>
          </a:xfrm>
          <a:prstGeom prst="rect">
            <a:avLst/>
          </a:prstGeom>
        </p:spPr>
        <p:txBody>
          <a:bodyPr vert="horz" lIns="91891" tIns="45941" rIns="91891" bIns="45941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4" y="9"/>
            <a:ext cx="2971801" cy="499091"/>
          </a:xfrm>
          <a:prstGeom prst="rect">
            <a:avLst/>
          </a:prstGeom>
        </p:spPr>
        <p:txBody>
          <a:bodyPr vert="horz" lIns="91891" tIns="45941" rIns="91891" bIns="45941" rtlCol="0"/>
          <a:lstStyle>
            <a:lvl1pPr algn="r">
              <a:defRPr sz="1200"/>
            </a:lvl1pPr>
          </a:lstStyle>
          <a:p>
            <a:fld id="{1E56E743-F806-492A-B2EB-01D0457279AB}" type="datetimeFigureOut">
              <a:rPr lang="ru-RU" smtClean="0"/>
              <a:t>20.04.2018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8" y="9448187"/>
            <a:ext cx="2971801" cy="499090"/>
          </a:xfrm>
          <a:prstGeom prst="rect">
            <a:avLst/>
          </a:prstGeom>
        </p:spPr>
        <p:txBody>
          <a:bodyPr vert="horz" lIns="91891" tIns="45941" rIns="91891" bIns="45941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4" y="9448187"/>
            <a:ext cx="2971801" cy="499090"/>
          </a:xfrm>
          <a:prstGeom prst="rect">
            <a:avLst/>
          </a:prstGeom>
        </p:spPr>
        <p:txBody>
          <a:bodyPr vert="horz" lIns="91891" tIns="45941" rIns="91891" bIns="45941" rtlCol="0" anchor="b"/>
          <a:lstStyle>
            <a:lvl1pPr algn="r">
              <a:defRPr sz="1200"/>
            </a:lvl1pPr>
          </a:lstStyle>
          <a:p>
            <a:fld id="{CC509FCF-69AC-474F-B054-4EFA5C08E2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101638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8" y="9"/>
            <a:ext cx="2971801" cy="499091"/>
          </a:xfrm>
          <a:prstGeom prst="rect">
            <a:avLst/>
          </a:prstGeom>
        </p:spPr>
        <p:txBody>
          <a:bodyPr vert="horz" lIns="91891" tIns="45941" rIns="91891" bIns="45941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4" y="9"/>
            <a:ext cx="2971801" cy="499091"/>
          </a:xfrm>
          <a:prstGeom prst="rect">
            <a:avLst/>
          </a:prstGeom>
        </p:spPr>
        <p:txBody>
          <a:bodyPr vert="horz" lIns="91891" tIns="45941" rIns="91891" bIns="45941" rtlCol="0"/>
          <a:lstStyle>
            <a:lvl1pPr algn="r">
              <a:defRPr sz="1200"/>
            </a:lvl1pPr>
          </a:lstStyle>
          <a:p>
            <a:fld id="{D82DC819-C6FB-4395-A949-6E9013EABD38}" type="datetimeFigureOut">
              <a:rPr lang="ru-RU" smtClean="0"/>
              <a:t>20.04.2018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46088" y="1244600"/>
            <a:ext cx="5965825" cy="33559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891" tIns="45941" rIns="91891" bIns="45941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1" y="4787136"/>
            <a:ext cx="5486400" cy="3916739"/>
          </a:xfrm>
          <a:prstGeom prst="rect">
            <a:avLst/>
          </a:prstGeom>
        </p:spPr>
        <p:txBody>
          <a:bodyPr vert="horz" lIns="91891" tIns="45941" rIns="91891" bIns="45941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8" y="9448187"/>
            <a:ext cx="2971801" cy="499090"/>
          </a:xfrm>
          <a:prstGeom prst="rect">
            <a:avLst/>
          </a:prstGeom>
        </p:spPr>
        <p:txBody>
          <a:bodyPr vert="horz" lIns="91891" tIns="45941" rIns="91891" bIns="45941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4" y="9448187"/>
            <a:ext cx="2971801" cy="499090"/>
          </a:xfrm>
          <a:prstGeom prst="rect">
            <a:avLst/>
          </a:prstGeom>
        </p:spPr>
        <p:txBody>
          <a:bodyPr vert="horz" lIns="91891" tIns="45941" rIns="91891" bIns="45941" rtlCol="0" anchor="b"/>
          <a:lstStyle>
            <a:lvl1pPr algn="r">
              <a:defRPr sz="1200"/>
            </a:lvl1pPr>
          </a:lstStyle>
          <a:p>
            <a:fld id="{22D9D805-CDEB-4C87-973D-BE1983316D0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46162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41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1741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fld id="{0920E32F-9C86-4C0B-868E-CB1808AA0ED8}" type="slidenum">
              <a:rPr lang="ru-RU" altLang="ru-RU"/>
              <a:pPr/>
              <a:t>9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94416250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837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5837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fld id="{85F6E9FD-739D-4C0C-B12C-106D5CA9BD64}" type="slidenum">
              <a:rPr lang="ru-RU" altLang="ru-RU"/>
              <a:pPr/>
              <a:t>20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7935657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584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3584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fld id="{A2BDEA91-6214-40E5-B1DC-238C2560950C}" type="slidenum">
              <a:rPr lang="ru-RU" altLang="ru-RU"/>
              <a:pPr/>
              <a:t>22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0835379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041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6042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fld id="{4BE5BD3E-E5B5-49AB-9433-3166A7FE6F1C}" type="slidenum">
              <a:rPr lang="ru-RU" altLang="ru-RU"/>
              <a:pPr/>
              <a:t>28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7642311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246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6246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fld id="{85FFBB9E-3ECD-482D-B2A2-DC0D9D05E6B1}" type="slidenum">
              <a:rPr lang="ru-RU" altLang="ru-RU"/>
              <a:pPr/>
              <a:t>29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7533150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789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3789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fld id="{F3FBD5FF-383F-4455-90B5-8E53A78F9525}" type="slidenum">
              <a:rPr lang="ru-RU" altLang="ru-RU"/>
              <a:pPr/>
              <a:t>30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11986469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993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3994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fld id="{F4BEB915-AE02-4A57-BFDD-639DB4BDB44A}" type="slidenum">
              <a:rPr lang="ru-RU" altLang="ru-RU"/>
              <a:pPr/>
              <a:t>31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559594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46088" y="1244600"/>
            <a:ext cx="5965825" cy="335597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CD25BE-1BA7-4815-87A6-C5CA54F58832}" type="slidenum">
              <a:rPr lang="ru-RU" smtClean="0"/>
              <a:t>35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6476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1843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fld id="{7DF84220-6EC5-411C-82E2-387837D9B967}" type="slidenum">
              <a:rPr lang="ru-RU" altLang="ru-RU"/>
              <a:pPr/>
              <a:t>10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13695098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1946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fld id="{F5441A3C-626C-4018-B006-85A25554EE79}" type="slidenum">
              <a:rPr lang="ru-RU" altLang="ru-RU"/>
              <a:pPr/>
              <a:t>11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0208792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765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2765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fld id="{8133BFFF-0224-4554-ACDB-EE5B3A7190FA}" type="slidenum">
              <a:rPr lang="ru-RU" altLang="ru-RU"/>
              <a:pPr/>
              <a:t>14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6531101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69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2970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fld id="{80A3A84C-7586-4955-A448-B27870CA3681}" type="slidenum">
              <a:rPr lang="ru-RU" altLang="ru-RU"/>
              <a:pPr/>
              <a:t>15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51052632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174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3174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fld id="{0BD6F6BE-FE24-41F9-AE12-FBEB93661A5F}" type="slidenum">
              <a:rPr lang="ru-RU" altLang="ru-RU"/>
              <a:pPr/>
              <a:t>16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0700026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fld id="{82A32569-D619-493E-9757-339EDFF39ED9}" type="slidenum">
              <a:rPr lang="ru-RU" altLang="ru-RU"/>
              <a:pPr/>
              <a:t>17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09541694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5427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fld id="{79F52555-CAB5-46C5-BE96-8BEE0F28711F}" type="slidenum">
              <a:rPr lang="ru-RU" altLang="ru-RU"/>
              <a:pPr/>
              <a:t>18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7734635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632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5632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fld id="{6BC66ABC-C77A-4687-98F1-34900763AD9A}" type="slidenum">
              <a:rPr lang="ru-RU" altLang="ru-RU"/>
              <a:pPr/>
              <a:t>19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6616534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BED4DB-FBED-4ED4-8B7C-A2C2C11FD848}" type="datetime1">
              <a:rPr lang="ru-RU" smtClean="0"/>
              <a:t>20.04.2018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F3AB4-60B6-4A3D-B7B6-B524BC31F29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87968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A27BBE-FBCF-44AB-8ADF-CFA9EE37EE6C}" type="datetime1">
              <a:rPr lang="ru-RU" smtClean="0"/>
              <a:t>20.04.2018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F3AB4-60B6-4A3D-B7B6-B524BC31F29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60771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694CEE-ACB6-46DD-A57D-9BA6DF7E6C11}" type="datetime1">
              <a:rPr lang="ru-RU" smtClean="0"/>
              <a:t>20.04.2018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F3AB4-60B6-4A3D-B7B6-B524BC31F29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84525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Working Draft Text" hidden="1"/>
          <p:cNvSpPr txBox="1">
            <a:spLocks noChangeArrowheads="1"/>
          </p:cNvSpPr>
          <p:nvPr/>
        </p:nvSpPr>
        <p:spPr bwMode="auto">
          <a:xfrm>
            <a:off x="3591727" y="349871"/>
            <a:ext cx="993862" cy="1384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900" b="1" dirty="0" smtClean="0">
                <a:solidFill>
                  <a:srgbClr val="000000"/>
                </a:solidFill>
              </a:rPr>
              <a:t>WORKING DRAFT</a:t>
            </a:r>
          </a:p>
        </p:txBody>
      </p:sp>
      <p:sp>
        <p:nvSpPr>
          <p:cNvPr id="5" name="doc id"/>
          <p:cNvSpPr txBox="1">
            <a:spLocks noChangeArrowheads="1"/>
          </p:cNvSpPr>
          <p:nvPr/>
        </p:nvSpPr>
        <p:spPr bwMode="auto">
          <a:xfrm>
            <a:off x="11485749" y="37256"/>
            <a:ext cx="401720" cy="1247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/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ru-RU" sz="800" dirty="0" smtClean="0">
              <a:solidFill>
                <a:srgbClr val="000000"/>
              </a:solidFill>
            </a:endParaRPr>
          </a:p>
        </p:txBody>
      </p:sp>
      <p:sp>
        <p:nvSpPr>
          <p:cNvPr id="6" name="Working Draft" hidden="1"/>
          <p:cNvSpPr txBox="1">
            <a:spLocks noChangeArrowheads="1"/>
          </p:cNvSpPr>
          <p:nvPr/>
        </p:nvSpPr>
        <p:spPr bwMode="auto">
          <a:xfrm>
            <a:off x="3591727" y="508604"/>
            <a:ext cx="3064942" cy="1384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900" smtClean="0">
                <a:solidFill>
                  <a:srgbClr val="000000"/>
                </a:solidFill>
              </a:rPr>
              <a:t>Last Modified 18.06.2014 10:24 Central Asia Standard Time</a:t>
            </a:r>
            <a:endParaRPr lang="ru-RU" sz="900" dirty="0" smtClean="0">
              <a:solidFill>
                <a:srgbClr val="000000"/>
              </a:solidFill>
            </a:endParaRPr>
          </a:p>
        </p:txBody>
      </p:sp>
      <p:sp>
        <p:nvSpPr>
          <p:cNvPr id="7" name="Printed" hidden="1"/>
          <p:cNvSpPr txBox="1">
            <a:spLocks noChangeArrowheads="1"/>
          </p:cNvSpPr>
          <p:nvPr/>
        </p:nvSpPr>
        <p:spPr bwMode="auto">
          <a:xfrm>
            <a:off x="3591733" y="668962"/>
            <a:ext cx="2744341" cy="1384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900" smtClean="0">
                <a:solidFill>
                  <a:srgbClr val="000000"/>
                </a:solidFill>
              </a:rPr>
              <a:t>Printed 18.06.2014 10:18 Central Asia Standard Time</a:t>
            </a:r>
            <a:endParaRPr lang="ru-RU" sz="900" dirty="0" smtClean="0">
              <a:solidFill>
                <a:srgbClr val="000000"/>
              </a:solidFill>
            </a:endParaRPr>
          </a:p>
        </p:txBody>
      </p:sp>
      <p:grpSp>
        <p:nvGrpSpPr>
          <p:cNvPr id="8" name="McK Title Elements"/>
          <p:cNvGrpSpPr>
            <a:grpSpLocks/>
          </p:cNvGrpSpPr>
          <p:nvPr/>
        </p:nvGrpSpPr>
        <p:grpSpPr bwMode="auto">
          <a:xfrm>
            <a:off x="1" y="1"/>
            <a:ext cx="12187680" cy="6859620"/>
            <a:chOff x="0" y="0"/>
            <a:chExt cx="5643" cy="4235"/>
          </a:xfrm>
        </p:grpSpPr>
        <p:sp>
          <p:nvSpPr>
            <p:cNvPr id="9" name="McK Document type" hidden="1"/>
            <p:cNvSpPr txBox="1">
              <a:spLocks noChangeArrowheads="1"/>
            </p:cNvSpPr>
            <p:nvPr/>
          </p:nvSpPr>
          <p:spPr bwMode="auto">
            <a:xfrm>
              <a:off x="1663" y="3109"/>
              <a:ext cx="3109" cy="1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 anchor="b">
              <a:spAutoFit/>
            </a:bodyPr>
            <a:lstStyle>
              <a:lvl1pPr eaLnBrk="0" hangingPunct="0">
                <a:defRPr sz="16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sz="1400" dirty="0" smtClean="0">
                  <a:solidFill>
                    <a:srgbClr val="000000"/>
                  </a:solidFill>
                </a:rPr>
                <a:t>Тип документа</a:t>
              </a:r>
            </a:p>
          </p:txBody>
        </p:sp>
        <p:sp>
          <p:nvSpPr>
            <p:cNvPr id="10" name="McK Date" hidden="1"/>
            <p:cNvSpPr txBox="1">
              <a:spLocks noChangeArrowheads="1"/>
            </p:cNvSpPr>
            <p:nvPr/>
          </p:nvSpPr>
          <p:spPr bwMode="auto">
            <a:xfrm>
              <a:off x="1663" y="3275"/>
              <a:ext cx="3109" cy="1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>
              <a:spAutoFit/>
            </a:bodyPr>
            <a:lstStyle>
              <a:lvl1pPr eaLnBrk="0" hangingPunct="0">
                <a:defRPr sz="16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sz="1400" dirty="0" smtClean="0">
                  <a:solidFill>
                    <a:srgbClr val="000000"/>
                  </a:solidFill>
                </a:rPr>
                <a:t>Дата</a:t>
              </a:r>
            </a:p>
          </p:txBody>
        </p:sp>
        <p:sp>
          <p:nvSpPr>
            <p:cNvPr id="11" name="McK Disclaimer" hidden="1"/>
            <p:cNvSpPr>
              <a:spLocks noChangeArrowheads="1"/>
            </p:cNvSpPr>
            <p:nvPr/>
          </p:nvSpPr>
          <p:spPr bwMode="auto">
            <a:xfrm>
              <a:off x="1663" y="3716"/>
              <a:ext cx="3226" cy="15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 anchor="b">
              <a:spAutoFit/>
            </a:bodyPr>
            <a:lstStyle/>
            <a:p>
              <a:pPr defTabSz="804863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ru-RU" sz="800" dirty="0" smtClean="0">
                  <a:solidFill>
                    <a:srgbClr val="000000"/>
                  </a:solidFill>
                </a:rPr>
                <a:t>КОНФИДЕНЦИАЛЬНАЯ ИНФОРМАЦИЯ, СОБСТВЕННОСТЬ McKINSEY &amp; COMPANY</a:t>
              </a:r>
            </a:p>
            <a:p>
              <a:pPr defTabSz="804863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ru-RU" sz="800" dirty="0" smtClean="0">
                  <a:solidFill>
                    <a:srgbClr val="000000"/>
                  </a:solidFill>
                </a:rPr>
                <a:t>Любое использование этого документа без специального разрешения McKinsey &amp; Company строго запрещено</a:t>
              </a:r>
              <a:endParaRPr lang="ru-RU" sz="800" dirty="0">
                <a:solidFill>
                  <a:srgbClr val="000000"/>
                </a:solidFill>
              </a:endParaRPr>
            </a:p>
          </p:txBody>
        </p:sp>
        <p:sp>
          <p:nvSpPr>
            <p:cNvPr id="12" name="TitleBottomPlaceholder" hidden="1"/>
            <p:cNvSpPr>
              <a:spLocks noChangeArrowheads="1"/>
            </p:cNvSpPr>
            <p:nvPr/>
          </p:nvSpPr>
          <p:spPr bwMode="auto">
            <a:xfrm>
              <a:off x="0" y="1410"/>
              <a:ext cx="1382" cy="2825"/>
            </a:xfrm>
            <a:prstGeom prst="rect">
              <a:avLst/>
            </a:prstGeom>
            <a:solidFill>
              <a:srgbClr val="0065C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z="1600" dirty="0">
                <a:solidFill>
                  <a:srgbClr val="000000"/>
                </a:solidFill>
              </a:endParaRPr>
            </a:p>
          </p:txBody>
        </p:sp>
        <p:sp>
          <p:nvSpPr>
            <p:cNvPr id="13" name="TitleTopPlaceholder" hidden="1"/>
            <p:cNvSpPr>
              <a:spLocks noChangeArrowheads="1"/>
            </p:cNvSpPr>
            <p:nvPr/>
          </p:nvSpPr>
          <p:spPr bwMode="auto">
            <a:xfrm>
              <a:off x="0" y="0"/>
              <a:ext cx="1382" cy="1410"/>
            </a:xfrm>
            <a:prstGeom prst="rect">
              <a:avLst/>
            </a:prstGeom>
            <a:solidFill>
              <a:srgbClr val="91A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z="1600" dirty="0">
                <a:solidFill>
                  <a:srgbClr val="000000"/>
                </a:solidFill>
              </a:endParaRPr>
            </a:p>
          </p:txBody>
        </p:sp>
        <p:sp>
          <p:nvSpPr>
            <p:cNvPr id="14" name="Rectangle 1189" hidden="1"/>
            <p:cNvSpPr>
              <a:spLocks noChangeArrowheads="1"/>
            </p:cNvSpPr>
            <p:nvPr/>
          </p:nvSpPr>
          <p:spPr bwMode="auto">
            <a:xfrm>
              <a:off x="0" y="0"/>
              <a:ext cx="5643" cy="4234"/>
            </a:xfrm>
            <a:prstGeom prst="rect">
              <a:avLst/>
            </a:prstGeom>
            <a:noFill/>
            <a:ln w="3175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z="1600" dirty="0">
                <a:solidFill>
                  <a:srgbClr val="000000"/>
                </a:solidFill>
              </a:endParaRPr>
            </a:p>
          </p:txBody>
        </p:sp>
      </p:grpSp>
      <p:pic>
        <p:nvPicPr>
          <p:cNvPr id="18" name="TitleBottomBarBW" hidden="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60083" y="6574547"/>
            <a:ext cx="2226740" cy="195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314" name="Rectangle 1026"/>
          <p:cNvSpPr>
            <a:spLocks noGrp="1" noChangeArrowheads="1"/>
          </p:cNvSpPr>
          <p:nvPr>
            <p:ph type="ctrTitle"/>
          </p:nvPr>
        </p:nvSpPr>
        <p:spPr>
          <a:xfrm>
            <a:off x="3591726" y="2176944"/>
            <a:ext cx="6714779" cy="492443"/>
          </a:xfrm>
          <a:prstGeom prst="rect">
            <a:avLst/>
          </a:prstGeom>
        </p:spPr>
        <p:txBody>
          <a:bodyPr/>
          <a:lstStyle>
            <a:lvl1pPr>
              <a:defRPr sz="3200" b="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13315" name="Rectangle 1027"/>
          <p:cNvSpPr>
            <a:spLocks noGrp="1" noChangeArrowheads="1"/>
          </p:cNvSpPr>
          <p:nvPr>
            <p:ph type="subTitle" idx="1"/>
          </p:nvPr>
        </p:nvSpPr>
        <p:spPr>
          <a:xfrm>
            <a:off x="3591726" y="3945698"/>
            <a:ext cx="6714779" cy="215444"/>
          </a:xfrm>
        </p:spPr>
        <p:txBody>
          <a:bodyPr>
            <a:spAutoFit/>
          </a:bodyPr>
          <a:lstStyle>
            <a:lvl1pPr>
              <a:defRPr sz="1400"/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30764364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cK 2. Slide Title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lide Number"/>
          <p:cNvSpPr txBox="1">
            <a:spLocks/>
          </p:cNvSpPr>
          <p:nvPr userDrawn="1"/>
        </p:nvSpPr>
        <p:spPr>
          <a:xfrm>
            <a:off x="11626139" y="6566446"/>
            <a:ext cx="284012" cy="155496"/>
          </a:xfrm>
          <a:prstGeom prst="rect">
            <a:avLst/>
          </a:prstGeom>
        </p:spPr>
        <p:txBody>
          <a:bodyPr vert="horz" wrap="none" lIns="0" tIns="0" rIns="0" bIns="0" rtlCol="0" anchor="ctr">
            <a:noAutofit/>
          </a:bodyPr>
          <a:lstStyle>
            <a:defPPr>
              <a:defRPr lang="en-US"/>
            </a:defPPr>
            <a:lvl1pPr>
              <a:defRPr sz="1000" baseline="0"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42C328C1-A84F-4A39-A664-DBA00541A8C6}" type="slidenum">
              <a:rPr lang="en-US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103896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09600" y="6356357"/>
            <a:ext cx="2844800" cy="365125"/>
          </a:xfrm>
          <a:prstGeom prst="rect">
            <a:avLst/>
          </a:prstGeom>
        </p:spPr>
        <p:txBody>
          <a:bodyPr lIns="89611" tIns="44806" rIns="89611" bIns="44806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6FDA56D9-749C-47D3-ACCF-9E4AC2AF15BE}" type="datetime1">
              <a:rPr lang="ru-RU" sz="1600" smtClean="0">
                <a:solidFill>
                  <a:srgbClr val="000000"/>
                </a:solidFill>
              </a:rPr>
              <a:t>20.04.2018</a:t>
            </a:fld>
            <a:endParaRPr lang="ru-RU" sz="1600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165601" y="6356357"/>
            <a:ext cx="3860800" cy="365125"/>
          </a:xfrm>
          <a:prstGeom prst="rect">
            <a:avLst/>
          </a:prstGeom>
        </p:spPr>
        <p:txBody>
          <a:bodyPr lIns="89611" tIns="44806" rIns="89611" bIns="44806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1600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737600" y="6356357"/>
            <a:ext cx="2844800" cy="365125"/>
          </a:xfrm>
          <a:prstGeom prst="rect">
            <a:avLst/>
          </a:prstGeom>
        </p:spPr>
        <p:txBody>
          <a:bodyPr lIns="89611" tIns="44806" rIns="89611" bIns="44806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B19B0651-EE4F-4900-A07F-96A6BFA9D0F0}" type="slidenum">
              <a:rPr lang="ru-RU" sz="1600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sz="16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818227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8E1115E7-12D8-46DF-ABEA-51B1B5A81E5E}" type="datetime1">
              <a:rPr lang="ru-RU" smtClean="0"/>
              <a:t>20.04.2018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CB0F3AB4-60B6-4A3D-B7B6-B524BC31F29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84671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F213A4-331E-4531-826F-9D7D14366870}" type="datetime1">
              <a:rPr lang="ru-RU" smtClean="0"/>
              <a:t>20.04.2018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F3AB4-60B6-4A3D-B7B6-B524BC31F29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42115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8A0496-D4D7-456B-9489-744D0A7D83B2}" type="datetime1">
              <a:rPr lang="ru-RU" smtClean="0"/>
              <a:t>20.04.2018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F3AB4-60B6-4A3D-B7B6-B524BC31F29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59097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C3F2A-533F-4509-B13B-6BA8686FAE72}" type="datetime1">
              <a:rPr lang="ru-RU" smtClean="0"/>
              <a:t>20.04.2018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F3AB4-60B6-4A3D-B7B6-B524BC31F29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12256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C2C1FC-7AAB-4A04-BB6E-65590E5D7025}" type="datetime1">
              <a:rPr lang="ru-RU" smtClean="0"/>
              <a:t>20.04.2018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F3AB4-60B6-4A3D-B7B6-B524BC31F29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77362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3758D-2E8C-4ED6-9089-643549186DFF}" type="datetime1">
              <a:rPr lang="ru-RU" smtClean="0"/>
              <a:t>20.04.2018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F3AB4-60B6-4A3D-B7B6-B524BC31F29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50499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115E7-12D8-46DF-ABEA-51B1B5A81E5E}" type="datetime1">
              <a:rPr lang="ru-RU" smtClean="0"/>
              <a:t>20.04.2018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F3AB4-60B6-4A3D-B7B6-B524BC31F29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16735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C08A8C-6C55-47AB-8FE0-7A7171DF3F7C}" type="datetime1">
              <a:rPr lang="ru-RU" smtClean="0"/>
              <a:t>20.04.2018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F3AB4-60B6-4A3D-B7B6-B524BC31F29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70425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049FF1-3A4B-42B9-9B67-F351616AD7DF}" type="datetime1">
              <a:rPr lang="ru-RU" smtClean="0"/>
              <a:t>20.04.2018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F3AB4-60B6-4A3D-B7B6-B524BC31F29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3702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.bin"/><Relationship Id="rId3" Type="http://schemas.openxmlformats.org/officeDocument/2006/relationships/slideLayout" Target="../slideLayouts/slideLayout14.xml"/><Relationship Id="rId7" Type="http://schemas.openxmlformats.org/officeDocument/2006/relationships/tags" Target="../tags/tag1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vmlDrawing" Target="../drawings/vmlDrawing1.v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15.xml"/><Relationship Id="rId9" Type="http://schemas.openxmlformats.org/officeDocument/2006/relationships/image" Target="../media/image2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13" cstate="print"/>
          <a:srcRect t="13667" b="6631"/>
          <a:stretch>
            <a:fillRect/>
          </a:stretch>
        </p:blipFill>
        <p:spPr bwMode="auto">
          <a:xfrm>
            <a:off x="0" y="936625"/>
            <a:ext cx="12192000" cy="54657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2D8044-0D89-48B3-8597-32D0D7E9023C}" type="datetime1">
              <a:rPr lang="ru-RU" smtClean="0"/>
              <a:t>20.04.2018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0F3AB4-60B6-4A3D-B7B6-B524BC31F29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68736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>
            <p:custDataLst>
              <p:tags r:id="rId7"/>
            </p:custDataLst>
            <p:extLst>
              <p:ext uri="{D42A27DB-BD31-4B8C-83A1-F6EECF244321}">
                <p14:modId xmlns:p14="http://schemas.microsoft.com/office/powerpoint/2010/main" val="366078905"/>
              </p:ext>
            </p:extLst>
          </p:nvPr>
        </p:nvGraphicFramePr>
        <p:xfrm>
          <a:off x="0" y="2"/>
          <a:ext cx="215979" cy="161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9" name="think-cell Slide" r:id="rId8" imgW="270" imgH="270" progId="TCLayout.ActiveDocument.1">
                  <p:embed/>
                </p:oleObj>
              </mc:Choice>
              <mc:Fallback>
                <p:oleObj name="think-cell Slide" r:id="rId8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0" y="2"/>
                        <a:ext cx="215979" cy="161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6" name="SlideBottomBar"/>
          <p:cNvSpPr>
            <a:spLocks noChangeArrowheads="1"/>
          </p:cNvSpPr>
          <p:nvPr/>
        </p:nvSpPr>
        <p:spPr bwMode="auto">
          <a:xfrm>
            <a:off x="0" y="6428771"/>
            <a:ext cx="12192000" cy="430852"/>
          </a:xfrm>
          <a:prstGeom prst="rect">
            <a:avLst/>
          </a:prstGeom>
          <a:solidFill>
            <a:srgbClr val="C7DFF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1600" dirty="0">
              <a:solidFill>
                <a:srgbClr val="000000"/>
              </a:solidFill>
            </a:endParaRPr>
          </a:p>
        </p:txBody>
      </p:sp>
      <p:sp>
        <p:nvSpPr>
          <p:cNvPr id="1034" name="Working Draft" hidden="1"/>
          <p:cNvSpPr txBox="1">
            <a:spLocks noChangeArrowheads="1"/>
          </p:cNvSpPr>
          <p:nvPr/>
        </p:nvSpPr>
        <p:spPr bwMode="auto">
          <a:xfrm rot="5400000">
            <a:off x="11070249" y="1980950"/>
            <a:ext cx="2053447" cy="923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600" smtClean="0">
                <a:solidFill>
                  <a:srgbClr val="000000"/>
                </a:solidFill>
              </a:rPr>
              <a:t>Last Modified 18.06.2014 10:24 Central Asia Standard Time</a:t>
            </a:r>
            <a:endParaRPr lang="ru-RU" dirty="0" smtClean="0">
              <a:solidFill>
                <a:srgbClr val="000000"/>
              </a:solidFill>
            </a:endParaRPr>
          </a:p>
        </p:txBody>
      </p:sp>
      <p:sp>
        <p:nvSpPr>
          <p:cNvPr id="1035" name="Printed" hidden="1"/>
          <p:cNvSpPr txBox="1">
            <a:spLocks noChangeArrowheads="1"/>
          </p:cNvSpPr>
          <p:nvPr/>
        </p:nvSpPr>
        <p:spPr bwMode="auto">
          <a:xfrm rot="5400000">
            <a:off x="11177652" y="4198929"/>
            <a:ext cx="1838645" cy="923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600" smtClean="0">
                <a:solidFill>
                  <a:srgbClr val="000000"/>
                </a:solidFill>
              </a:rPr>
              <a:t>Printed 18.06.2014 10:18 Central Asia Standard Time</a:t>
            </a:r>
            <a:endParaRPr lang="ru-RU" dirty="0" smtClean="0">
              <a:solidFill>
                <a:srgbClr val="000000"/>
              </a:solidFill>
            </a:endParaRPr>
          </a:p>
        </p:txBody>
      </p:sp>
      <p:sp>
        <p:nvSpPr>
          <p:cNvPr id="1036" name="Rectangle 286"/>
          <p:cNvSpPr>
            <a:spLocks noGrp="1" noChangeArrowheads="1"/>
          </p:cNvSpPr>
          <p:nvPr>
            <p:ph type="body" idx="1"/>
          </p:nvPr>
        </p:nvSpPr>
        <p:spPr bwMode="auto">
          <a:xfrm>
            <a:off x="1976207" y="1990667"/>
            <a:ext cx="5853024" cy="1231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 smtClean="0"/>
          </a:p>
        </p:txBody>
      </p:sp>
      <p:sp>
        <p:nvSpPr>
          <p:cNvPr id="19" name="Title Placeholder 2"/>
          <p:cNvSpPr>
            <a:spLocks noGrp="1" noChangeArrowheads="1"/>
          </p:cNvSpPr>
          <p:nvPr>
            <p:ph type="title"/>
          </p:nvPr>
        </p:nvSpPr>
        <p:spPr bwMode="auto">
          <a:xfrm>
            <a:off x="161987" y="234864"/>
            <a:ext cx="11725484" cy="292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ru-RU" smtClean="0"/>
              <a:t>Образец заголовка</a:t>
            </a:r>
            <a:endParaRPr lang="ru-RU" dirty="0" smtClean="0"/>
          </a:p>
        </p:txBody>
      </p:sp>
      <p:sp>
        <p:nvSpPr>
          <p:cNvPr id="10" name="McK 1. On-page tracker" hidden="1"/>
          <p:cNvSpPr>
            <a:spLocks noChangeArrowheads="1"/>
          </p:cNvSpPr>
          <p:nvPr/>
        </p:nvSpPr>
        <p:spPr bwMode="auto">
          <a:xfrm>
            <a:off x="161984" y="27536"/>
            <a:ext cx="859210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1400" dirty="0" smtClean="0">
                <a:solidFill>
                  <a:srgbClr val="808080"/>
                </a:solidFill>
              </a:rPr>
              <a:t>TRACKER</a:t>
            </a:r>
            <a:endParaRPr lang="ru-RU" sz="1400" dirty="0">
              <a:solidFill>
                <a:srgbClr val="808080"/>
              </a:solidFill>
            </a:endParaRPr>
          </a:p>
        </p:txBody>
      </p:sp>
      <p:sp>
        <p:nvSpPr>
          <p:cNvPr id="11" name="McK 3. Unit of measure" hidden="1"/>
          <p:cNvSpPr txBox="1">
            <a:spLocks noChangeArrowheads="1"/>
          </p:cNvSpPr>
          <p:nvPr/>
        </p:nvSpPr>
        <p:spPr bwMode="auto">
          <a:xfrm>
            <a:off x="161986" y="542619"/>
            <a:ext cx="11725484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>
            <a:spAutoFit/>
          </a:bodyPr>
          <a:lstStyle>
            <a:lvl1pPr defTabSz="895350">
              <a:defRPr sz="2400">
                <a:solidFill>
                  <a:schemeClr val="tx1"/>
                </a:solidFill>
                <a:latin typeface="Arial" charset="0"/>
              </a:defRPr>
            </a:lvl1pPr>
            <a:lvl2pPr marL="447675" defTabSz="8953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895350" defTabSz="89535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344613" defTabSz="895350">
              <a:defRPr sz="2400">
                <a:solidFill>
                  <a:schemeClr val="tx1"/>
                </a:solidFill>
                <a:latin typeface="Arial" charset="0"/>
              </a:defRPr>
            </a:lvl4pPr>
            <a:lvl5pPr marL="1792288" defTabSz="89535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2494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7066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1638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6210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600" dirty="0" smtClean="0">
                <a:solidFill>
                  <a:srgbClr val="808080"/>
                </a:solidFill>
              </a:rPr>
              <a:t>Unit of measure</a:t>
            </a:r>
          </a:p>
        </p:txBody>
      </p:sp>
      <p:grpSp>
        <p:nvGrpSpPr>
          <p:cNvPr id="12" name="McK Slide Elements" hidden="1"/>
          <p:cNvGrpSpPr>
            <a:grpSpLocks/>
          </p:cNvGrpSpPr>
          <p:nvPr/>
        </p:nvGrpSpPr>
        <p:grpSpPr bwMode="auto">
          <a:xfrm>
            <a:off x="161985" y="6205251"/>
            <a:ext cx="11630453" cy="515079"/>
            <a:chOff x="75" y="3831"/>
            <a:chExt cx="5385" cy="318"/>
          </a:xfrm>
        </p:grpSpPr>
        <p:sp>
          <p:nvSpPr>
            <p:cNvPr id="13" name="McK 4. Footnote"/>
            <p:cNvSpPr txBox="1">
              <a:spLocks noChangeArrowheads="1"/>
            </p:cNvSpPr>
            <p:nvPr/>
          </p:nvSpPr>
          <p:spPr bwMode="auto">
            <a:xfrm>
              <a:off x="75" y="3831"/>
              <a:ext cx="5385" cy="9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 anchor="b">
              <a:spAutoFit/>
            </a:bodyPr>
            <a:lstStyle>
              <a:lvl1pPr marL="104775" indent="-104775" defTabSz="895350">
                <a:defRPr sz="2400">
                  <a:solidFill>
                    <a:schemeClr val="tx1"/>
                  </a:solidFill>
                  <a:latin typeface="Arial" charset="0"/>
                </a:defRPr>
              </a:lvl1pPr>
              <a:lvl2pPr marL="1031875" defTabSz="895350">
                <a:defRPr sz="2400">
                  <a:solidFill>
                    <a:schemeClr val="tx1"/>
                  </a:solidFill>
                  <a:latin typeface="Arial" charset="0"/>
                </a:defRPr>
              </a:lvl2pPr>
              <a:lvl3pPr marL="1217613" defTabSz="895350"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404938" defTabSz="895350">
                <a:defRPr sz="2400">
                  <a:solidFill>
                    <a:schemeClr val="tx1"/>
                  </a:solidFill>
                  <a:latin typeface="Arial" charset="0"/>
                </a:defRPr>
              </a:lvl4pPr>
              <a:lvl5pPr marL="1792288" defTabSz="895350">
                <a:defRPr sz="2400">
                  <a:solidFill>
                    <a:schemeClr val="tx1"/>
                  </a:solidFill>
                  <a:latin typeface="Arial" charset="0"/>
                </a:defRPr>
              </a:lvl5pPr>
              <a:lvl6pPr marL="2249488" defTabSz="89535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6pPr>
              <a:lvl7pPr marL="2706688" defTabSz="89535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7pPr>
              <a:lvl8pPr marL="3163888" defTabSz="89535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8pPr>
              <a:lvl9pPr marL="3621088" defTabSz="89535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sz="1000" dirty="0" smtClean="0">
                  <a:solidFill>
                    <a:srgbClr val="000000"/>
                  </a:solidFill>
                  <a:latin typeface="Arial"/>
                </a:rPr>
                <a:t>1 Сноска</a:t>
              </a:r>
            </a:p>
          </p:txBody>
        </p:sp>
        <p:sp>
          <p:nvSpPr>
            <p:cNvPr id="14" name="McK 5. Source"/>
            <p:cNvSpPr>
              <a:spLocks noChangeArrowheads="1"/>
            </p:cNvSpPr>
            <p:nvPr/>
          </p:nvSpPr>
          <p:spPr bwMode="auto">
            <a:xfrm>
              <a:off x="75" y="4054"/>
              <a:ext cx="4323" cy="9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 anchor="ctr">
              <a:spAutoFit/>
            </a:bodyPr>
            <a:lstStyle/>
            <a:p>
              <a:pPr marL="609600" indent="-609600" defTabSz="895350" fontAlgn="base">
                <a:spcBef>
                  <a:spcPct val="0"/>
                </a:spcBef>
                <a:spcAft>
                  <a:spcPct val="0"/>
                </a:spcAft>
                <a:tabLst>
                  <a:tab pos="612775" algn="l"/>
                </a:tabLst>
              </a:pPr>
              <a:r>
                <a:rPr lang="ru-RU" sz="1000" dirty="0" smtClean="0">
                  <a:solidFill>
                    <a:srgbClr val="000000"/>
                  </a:solidFill>
                </a:rPr>
                <a:t>ИСТОЧНИК: источник</a:t>
              </a:r>
              <a:endParaRPr lang="ru-RU" sz="1000" dirty="0">
                <a:solidFill>
                  <a:srgbClr val="000000"/>
                </a:solidFill>
              </a:endParaRPr>
            </a:p>
          </p:txBody>
        </p:sp>
      </p:grpSp>
      <p:grpSp>
        <p:nvGrpSpPr>
          <p:cNvPr id="15" name="ACET" hidden="1"/>
          <p:cNvGrpSpPr>
            <a:grpSpLocks/>
          </p:cNvGrpSpPr>
          <p:nvPr/>
        </p:nvGrpSpPr>
        <p:grpSpPr bwMode="auto">
          <a:xfrm>
            <a:off x="1976207" y="1158119"/>
            <a:ext cx="5801189" cy="510220"/>
            <a:chOff x="915" y="715"/>
            <a:chExt cx="2686" cy="315"/>
          </a:xfrm>
        </p:grpSpPr>
        <p:cxnSp>
          <p:nvCxnSpPr>
            <p:cNvPr id="16" name="AutoShape 249"/>
            <p:cNvCxnSpPr>
              <a:cxnSpLocks noChangeShapeType="1"/>
              <a:stCxn id="17" idx="4"/>
              <a:endCxn id="17" idx="6"/>
            </p:cNvCxnSpPr>
            <p:nvPr/>
          </p:nvCxnSpPr>
          <p:spPr bwMode="auto">
            <a:xfrm>
              <a:off x="915" y="1030"/>
              <a:ext cx="2686" cy="0"/>
            </a:xfrm>
            <a:prstGeom prst="straightConnector1">
              <a:avLst/>
            </a:prstGeom>
            <a:noFill/>
            <a:ln w="9525">
              <a:solidFill>
                <a:srgbClr val="808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17" name="AutoShape 250"/>
            <p:cNvSpPr>
              <a:spLocks noChangeArrowheads="1"/>
            </p:cNvSpPr>
            <p:nvPr/>
          </p:nvSpPr>
          <p:spPr bwMode="auto">
            <a:xfrm>
              <a:off x="915" y="715"/>
              <a:ext cx="2686" cy="315"/>
            </a:xfrm>
            <a:prstGeom prst="leftRightArrow">
              <a:avLst>
                <a:gd name="adj1" fmla="val 100000"/>
                <a:gd name="adj2" fmla="val 0"/>
              </a:avLst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18288" anchor="b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1600" b="1" dirty="0" smtClean="0">
                  <a:solidFill>
                    <a:srgbClr val="000000"/>
                  </a:solidFill>
                </a:rPr>
                <a:t>Title</a:t>
              </a:r>
            </a:p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1600" dirty="0" smtClean="0">
                  <a:solidFill>
                    <a:srgbClr val="808080"/>
                  </a:solidFill>
                </a:rPr>
                <a:t>Unit of measure</a:t>
              </a:r>
              <a:endParaRPr lang="ru-RU" sz="1600" dirty="0">
                <a:solidFill>
                  <a:srgbClr val="80808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857261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</p:sldLayoutIdLst>
  <p:hf hdr="0" ftr="0" dt="0"/>
  <p:txStyles>
    <p:titleStyle>
      <a:lvl1pPr algn="l" defTabSz="895350" rtl="0" eaLnBrk="1" fontAlgn="base" hangingPunct="1">
        <a:spcBef>
          <a:spcPct val="0"/>
        </a:spcBef>
        <a:spcAft>
          <a:spcPct val="0"/>
        </a:spcAft>
        <a:tabLst>
          <a:tab pos="357188" algn="l"/>
        </a:tabLst>
        <a:defRPr sz="1900" b="1">
          <a:solidFill>
            <a:schemeClr val="tx2"/>
          </a:solidFill>
          <a:latin typeface="+mj-lt"/>
          <a:ea typeface="+mj-ea"/>
          <a:cs typeface="+mj-cs"/>
        </a:defRPr>
      </a:lvl1pPr>
      <a:lvl2pPr algn="l" defTabSz="895350" rtl="0" eaLnBrk="1" fontAlgn="base" hangingPunct="1">
        <a:spcBef>
          <a:spcPct val="0"/>
        </a:spcBef>
        <a:spcAft>
          <a:spcPct val="0"/>
        </a:spcAft>
        <a:defRPr sz="1900" b="1">
          <a:solidFill>
            <a:schemeClr val="tx2"/>
          </a:solidFill>
          <a:latin typeface="Arial" charset="0"/>
        </a:defRPr>
      </a:lvl2pPr>
      <a:lvl3pPr algn="l" defTabSz="895350" rtl="0" eaLnBrk="1" fontAlgn="base" hangingPunct="1">
        <a:spcBef>
          <a:spcPct val="0"/>
        </a:spcBef>
        <a:spcAft>
          <a:spcPct val="0"/>
        </a:spcAft>
        <a:defRPr sz="1900" b="1">
          <a:solidFill>
            <a:schemeClr val="tx2"/>
          </a:solidFill>
          <a:latin typeface="Arial" charset="0"/>
        </a:defRPr>
      </a:lvl3pPr>
      <a:lvl4pPr algn="l" defTabSz="895350" rtl="0" eaLnBrk="1" fontAlgn="base" hangingPunct="1">
        <a:spcBef>
          <a:spcPct val="0"/>
        </a:spcBef>
        <a:spcAft>
          <a:spcPct val="0"/>
        </a:spcAft>
        <a:defRPr sz="1900" b="1">
          <a:solidFill>
            <a:schemeClr val="tx2"/>
          </a:solidFill>
          <a:latin typeface="Arial" charset="0"/>
        </a:defRPr>
      </a:lvl4pPr>
      <a:lvl5pPr algn="l" defTabSz="895350" rtl="0" eaLnBrk="1" fontAlgn="base" hangingPunct="1">
        <a:spcBef>
          <a:spcPct val="0"/>
        </a:spcBef>
        <a:spcAft>
          <a:spcPct val="0"/>
        </a:spcAft>
        <a:defRPr sz="1900" b="1">
          <a:solidFill>
            <a:schemeClr val="tx2"/>
          </a:solidFill>
          <a:latin typeface="Arial" charset="0"/>
        </a:defRPr>
      </a:lvl5pPr>
      <a:lvl6pPr marL="457200" algn="l" defTabSz="895350" rtl="0" eaLnBrk="1" fontAlgn="base" hangingPunct="1">
        <a:spcBef>
          <a:spcPct val="0"/>
        </a:spcBef>
        <a:spcAft>
          <a:spcPct val="0"/>
        </a:spcAft>
        <a:defRPr sz="1900" b="1">
          <a:solidFill>
            <a:schemeClr val="tx2"/>
          </a:solidFill>
          <a:latin typeface="Arial" charset="0"/>
        </a:defRPr>
      </a:lvl6pPr>
      <a:lvl7pPr marL="914400" algn="l" defTabSz="895350" rtl="0" eaLnBrk="1" fontAlgn="base" hangingPunct="1">
        <a:spcBef>
          <a:spcPct val="0"/>
        </a:spcBef>
        <a:spcAft>
          <a:spcPct val="0"/>
        </a:spcAft>
        <a:defRPr sz="1900" b="1">
          <a:solidFill>
            <a:schemeClr val="tx2"/>
          </a:solidFill>
          <a:latin typeface="Arial" charset="0"/>
        </a:defRPr>
      </a:lvl7pPr>
      <a:lvl8pPr marL="1371600" algn="l" defTabSz="895350" rtl="0" eaLnBrk="1" fontAlgn="base" hangingPunct="1">
        <a:spcBef>
          <a:spcPct val="0"/>
        </a:spcBef>
        <a:spcAft>
          <a:spcPct val="0"/>
        </a:spcAft>
        <a:defRPr sz="1900" b="1">
          <a:solidFill>
            <a:schemeClr val="tx2"/>
          </a:solidFill>
          <a:latin typeface="Arial" charset="0"/>
        </a:defRPr>
      </a:lvl8pPr>
      <a:lvl9pPr marL="1828800" algn="l" defTabSz="895350" rtl="0" eaLnBrk="1" fontAlgn="base" hangingPunct="1">
        <a:spcBef>
          <a:spcPct val="0"/>
        </a:spcBef>
        <a:spcAft>
          <a:spcPct val="0"/>
        </a:spcAft>
        <a:defRPr sz="1900" b="1">
          <a:solidFill>
            <a:schemeClr val="tx2"/>
          </a:solidFill>
          <a:latin typeface="Arial" charset="0"/>
        </a:defRPr>
      </a:lvl9pPr>
    </p:titleStyle>
    <p:bodyStyle>
      <a:lvl1pPr marL="0" indent="0" algn="l" defTabSz="895350" rtl="0" eaLnBrk="1" fontAlgn="base" hangingPunct="1">
        <a:spcBef>
          <a:spcPct val="0"/>
        </a:spcBef>
        <a:spcAft>
          <a:spcPct val="0"/>
        </a:spcAft>
        <a:buClr>
          <a:schemeClr val="tx2"/>
        </a:buClr>
        <a:defRPr sz="1600">
          <a:solidFill>
            <a:schemeClr val="tx1"/>
          </a:solidFill>
          <a:latin typeface="+mn-lt"/>
          <a:ea typeface="+mn-ea"/>
          <a:cs typeface="+mn-cs"/>
        </a:defRPr>
      </a:lvl1pPr>
      <a:lvl2pPr marL="193675" indent="-192088" algn="l" defTabSz="895350" rtl="0" eaLnBrk="1" fontAlgn="base" hangingPunct="1">
        <a:spcBef>
          <a:spcPct val="0"/>
        </a:spcBef>
        <a:spcAft>
          <a:spcPct val="0"/>
        </a:spcAft>
        <a:buClr>
          <a:schemeClr val="tx2"/>
        </a:buClr>
        <a:buSzPct val="125000"/>
        <a:buFont typeface="Arial" charset="0"/>
        <a:buChar char="▪"/>
        <a:defRPr sz="1600">
          <a:solidFill>
            <a:schemeClr val="tx1"/>
          </a:solidFill>
          <a:latin typeface="+mn-lt"/>
        </a:defRPr>
      </a:lvl2pPr>
      <a:lvl3pPr marL="457200" indent="-261938" algn="l" defTabSz="895350" rtl="0" eaLnBrk="1" fontAlgn="base" hangingPunct="1">
        <a:spcBef>
          <a:spcPct val="0"/>
        </a:spcBef>
        <a:spcAft>
          <a:spcPct val="0"/>
        </a:spcAft>
        <a:buClr>
          <a:schemeClr val="tx2"/>
        </a:buClr>
        <a:buSzPct val="120000"/>
        <a:buFont typeface="Arial" charset="0"/>
        <a:buChar char="–"/>
        <a:defRPr sz="1600">
          <a:solidFill>
            <a:schemeClr val="tx1"/>
          </a:solidFill>
          <a:latin typeface="+mn-lt"/>
        </a:defRPr>
      </a:lvl3pPr>
      <a:lvl4pPr marL="614363" indent="-155575" algn="l" defTabSz="895350" rtl="0" eaLnBrk="1" fontAlgn="base" hangingPunct="1">
        <a:spcBef>
          <a:spcPct val="0"/>
        </a:spcBef>
        <a:spcAft>
          <a:spcPct val="0"/>
        </a:spcAft>
        <a:buClr>
          <a:schemeClr val="tx2"/>
        </a:buClr>
        <a:buSzPct val="120000"/>
        <a:buFont typeface="Arial" charset="0"/>
        <a:buChar char="▫"/>
        <a:defRPr sz="1600">
          <a:solidFill>
            <a:schemeClr val="tx1"/>
          </a:solidFill>
          <a:latin typeface="+mn-lt"/>
        </a:defRPr>
      </a:lvl4pPr>
      <a:lvl5pPr marL="749808" indent="-130175" algn="l" defTabSz="895350" rtl="0" eaLnBrk="1" fontAlgn="base" hangingPunct="1">
        <a:spcBef>
          <a:spcPct val="0"/>
        </a:spcBef>
        <a:spcAft>
          <a:spcPct val="0"/>
        </a:spcAft>
        <a:buClr>
          <a:schemeClr val="tx2"/>
        </a:buClr>
        <a:buSzPct val="89000"/>
        <a:buFont typeface="Arial" charset="0"/>
        <a:buChar char="-"/>
        <a:defRPr sz="1600">
          <a:solidFill>
            <a:schemeClr val="tx1"/>
          </a:solidFill>
          <a:latin typeface="+mn-lt"/>
        </a:defRPr>
      </a:lvl5pPr>
      <a:lvl6pPr marL="749808" indent="-130175" algn="l" defTabSz="895350" rtl="0" eaLnBrk="1" fontAlgn="base" hangingPunct="1">
        <a:spcBef>
          <a:spcPct val="0"/>
        </a:spcBef>
        <a:spcAft>
          <a:spcPct val="0"/>
        </a:spcAft>
        <a:buClr>
          <a:schemeClr val="tx2"/>
        </a:buClr>
        <a:buSzPct val="89000"/>
        <a:buFont typeface="Arial" charset="0"/>
        <a:buChar char="-"/>
        <a:defRPr sz="1600">
          <a:solidFill>
            <a:schemeClr val="tx1"/>
          </a:solidFill>
          <a:latin typeface="+mn-lt"/>
        </a:defRPr>
      </a:lvl6pPr>
      <a:lvl7pPr marL="749808" indent="-130175" algn="l" defTabSz="895350" rtl="0" eaLnBrk="1" fontAlgn="base" hangingPunct="1">
        <a:spcBef>
          <a:spcPct val="0"/>
        </a:spcBef>
        <a:spcAft>
          <a:spcPct val="0"/>
        </a:spcAft>
        <a:buClr>
          <a:schemeClr val="tx2"/>
        </a:buClr>
        <a:buSzPct val="89000"/>
        <a:buFont typeface="Arial" charset="0"/>
        <a:buChar char="-"/>
        <a:defRPr sz="1600">
          <a:solidFill>
            <a:schemeClr val="tx1"/>
          </a:solidFill>
          <a:latin typeface="+mn-lt"/>
        </a:defRPr>
      </a:lvl7pPr>
      <a:lvl8pPr marL="749808" indent="-130175" algn="l" defTabSz="895350" rtl="0" eaLnBrk="1" fontAlgn="base" hangingPunct="1">
        <a:spcBef>
          <a:spcPct val="0"/>
        </a:spcBef>
        <a:spcAft>
          <a:spcPct val="0"/>
        </a:spcAft>
        <a:buClr>
          <a:schemeClr val="tx2"/>
        </a:buClr>
        <a:buSzPct val="89000"/>
        <a:buFont typeface="Arial" charset="0"/>
        <a:buChar char="-"/>
        <a:defRPr sz="1600">
          <a:solidFill>
            <a:schemeClr val="tx1"/>
          </a:solidFill>
          <a:latin typeface="+mn-lt"/>
        </a:defRPr>
      </a:lvl8pPr>
      <a:lvl9pPr marL="749808" indent="-130175" algn="l" defTabSz="895350" rtl="0" eaLnBrk="1" fontAlgn="base" hangingPunct="1">
        <a:spcBef>
          <a:spcPct val="0"/>
        </a:spcBef>
        <a:spcAft>
          <a:spcPct val="0"/>
        </a:spcAft>
        <a:buClr>
          <a:schemeClr val="tx2"/>
        </a:buClr>
        <a:buSzPct val="89000"/>
        <a:buFont typeface="Arial" charset="0"/>
        <a:buChar char="-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6" descr="Картинки по запросу выпускники школ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8" descr="Картинки по запросу выпускники школ"/>
          <p:cNvSpPr>
            <a:spLocks noChangeAspect="1" noChangeArrowheads="1"/>
          </p:cNvSpPr>
          <p:nvPr/>
        </p:nvSpPr>
        <p:spPr bwMode="auto">
          <a:xfrm>
            <a:off x="307975" y="7939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10" descr="Картинки по запросу выпускники школ"/>
          <p:cNvSpPr>
            <a:spLocks noChangeAspect="1" noChangeArrowheads="1"/>
          </p:cNvSpPr>
          <p:nvPr/>
        </p:nvSpPr>
        <p:spPr bwMode="auto">
          <a:xfrm>
            <a:off x="460375" y="160339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12" descr="Картинки по запросу выпускники школ"/>
          <p:cNvSpPr>
            <a:spLocks noChangeAspect="1" noChangeArrowheads="1"/>
          </p:cNvSpPr>
          <p:nvPr/>
        </p:nvSpPr>
        <p:spPr bwMode="auto">
          <a:xfrm>
            <a:off x="612775" y="312739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AutoShape 14" descr="Картинки по запросу выпускники школ"/>
          <p:cNvSpPr>
            <a:spLocks noChangeAspect="1" noChangeArrowheads="1"/>
          </p:cNvSpPr>
          <p:nvPr/>
        </p:nvSpPr>
        <p:spPr bwMode="auto">
          <a:xfrm>
            <a:off x="460376" y="465137"/>
            <a:ext cx="1520825" cy="15208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" name="AutoShape 17" descr="Картинки по запросу герб министерства образования рк"/>
          <p:cNvSpPr>
            <a:spLocks noChangeAspect="1" noChangeArrowheads="1"/>
          </p:cNvSpPr>
          <p:nvPr/>
        </p:nvSpPr>
        <p:spPr bwMode="auto">
          <a:xfrm>
            <a:off x="765175" y="465139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AutoShape 19" descr="Картинки по запросу герб министерства образования рк"/>
          <p:cNvSpPr>
            <a:spLocks noChangeAspect="1" noChangeArrowheads="1"/>
          </p:cNvSpPr>
          <p:nvPr/>
        </p:nvSpPr>
        <p:spPr bwMode="auto">
          <a:xfrm>
            <a:off x="917575" y="617539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1683656" y="2191647"/>
            <a:ext cx="8650515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ИТОГОВАЯ АТТЕСТАЦИЯ В ШКОЛАХ</a:t>
            </a: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505283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225" name="Rectangle 1"/>
          <p:cNvSpPr>
            <a:spLocks noChangeArrowheads="1"/>
          </p:cNvSpPr>
          <p:nvPr/>
        </p:nvSpPr>
        <p:spPr bwMode="auto">
          <a:xfrm>
            <a:off x="1659473" y="240982"/>
            <a:ext cx="8746067" cy="40011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anchor="ctr">
            <a:spAutoFit/>
          </a:bodyPr>
          <a:lstStyle/>
          <a:p>
            <a:pPr algn="ctr">
              <a:defRPr/>
            </a:pPr>
            <a:r>
              <a:rPr lang="ru-RU" sz="2000" b="1" i="1" dirty="0">
                <a:solidFill>
                  <a:srgbClr val="1F4E79"/>
                </a:solidFill>
                <a:latin typeface="Times New Roman" pitchFamily="18" charset="0"/>
                <a:cs typeface="Times New Roman" pitchFamily="18" charset="0"/>
              </a:rPr>
              <a:t>Критерии оценивания</a:t>
            </a:r>
            <a:r>
              <a:rPr lang="en-US" sz="2000" b="1" i="1" dirty="0">
                <a:solidFill>
                  <a:srgbClr val="1F4E7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i="1" dirty="0">
                <a:solidFill>
                  <a:srgbClr val="1F4E79"/>
                </a:solidFill>
                <a:latin typeface="Times New Roman" pitchFamily="18" charset="0"/>
                <a:cs typeface="Times New Roman" pitchFamily="18" charset="0"/>
              </a:rPr>
              <a:t>грамотности и фактической точности речи   </a:t>
            </a:r>
            <a:endParaRPr lang="ru-RU" sz="2000" b="1" i="1" dirty="0">
              <a:solidFill>
                <a:srgbClr val="1F4E79"/>
              </a:solidFill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658939" y="641351"/>
          <a:ext cx="8747125" cy="5991653"/>
        </p:xfrm>
        <a:graphic>
          <a:graphicData uri="http://schemas.openxmlformats.org/drawingml/2006/table">
            <a:tbl>
              <a:tblPr firstRow="1" firstCol="1" bandRow="1">
                <a:tableStyleId>{BC89EF96-8CEA-46FF-86C4-4CE0E7609802}</a:tableStyleId>
              </a:tblPr>
              <a:tblGrid>
                <a:gridCol w="2651592"/>
                <a:gridCol w="5123794"/>
                <a:gridCol w="971739"/>
              </a:tblGrid>
              <a:tr h="50525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Критерии</a:t>
                      </a:r>
                      <a:endParaRPr lang="ru-RU" sz="1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8" marR="6858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Дескрипторы</a:t>
                      </a:r>
                      <a:endParaRPr lang="ru-RU" sz="1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8" marR="6858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Баллы</a:t>
                      </a:r>
                      <a:endParaRPr lang="ru-RU" sz="1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8" marR="68588" marT="0" marB="0"/>
                </a:tc>
              </a:tr>
              <a:tr h="548597">
                <a:tc rowSpan="4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Орфография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 балла</a:t>
                      </a:r>
                      <a:endParaRPr lang="ru-RU" sz="1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8" marR="68588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орфографических ошибок нет, или допущена 1 негрубая ошибка</a:t>
                      </a:r>
                      <a:endParaRPr lang="ru-RU" sz="1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8" marR="6858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8" marR="68588" marT="0" marB="0"/>
                </a:tc>
              </a:tr>
              <a:tr h="27429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допущено 1-2 ошибки  </a:t>
                      </a:r>
                      <a:endParaRPr lang="ru-RU" sz="1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8" marR="6858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8" marR="68588" marT="0" marB="0"/>
                </a:tc>
              </a:tr>
              <a:tr h="27429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допущено 3-5 ошибок</a:t>
                      </a:r>
                      <a:endParaRPr lang="ru-RU" sz="1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8" marR="6858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8" marR="68588" marT="0" marB="0"/>
                </a:tc>
              </a:tr>
              <a:tr h="27429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допущено более 5 ошибок</a:t>
                      </a:r>
                      <a:endParaRPr lang="ru-RU" sz="1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8" marR="6858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8" marR="68588" marT="0" marB="0"/>
                </a:tc>
              </a:tr>
              <a:tr h="548597">
                <a:tc rowSpan="4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Пунктуация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 балла</a:t>
                      </a:r>
                      <a:endParaRPr lang="ru-RU" sz="1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8" marR="68588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пунктуационных ошибок нет, или допущена 1 ошибка </a:t>
                      </a:r>
                      <a:endParaRPr lang="ru-RU" sz="1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8" marR="6858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8" marR="68588" marT="0" marB="0"/>
                </a:tc>
              </a:tr>
              <a:tr h="27429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допущено 2-3 ошибки  </a:t>
                      </a:r>
                      <a:endParaRPr lang="ru-RU" sz="1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8" marR="6858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8" marR="68588" marT="0" marB="0"/>
                </a:tc>
              </a:tr>
              <a:tr h="27429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допущено 4-5 ошибок</a:t>
                      </a:r>
                      <a:endParaRPr lang="ru-RU" sz="1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8" marR="6858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8" marR="68588" marT="0" marB="0"/>
                </a:tc>
              </a:tr>
              <a:tr h="27429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допущено более 5 ошибок</a:t>
                      </a:r>
                      <a:endParaRPr lang="ru-RU" sz="1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8" marR="6858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8" marR="68588" marT="0" marB="0"/>
                </a:tc>
              </a:tr>
              <a:tr h="548597">
                <a:tc rowSpan="3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Соблюдение грамматических норм 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 балла</a:t>
                      </a:r>
                      <a:endParaRPr lang="ru-RU" sz="1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8" marR="68588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грамматических ошибок нет, или допущена 1 ошибка</a:t>
                      </a:r>
                      <a:endParaRPr lang="ru-RU" sz="1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8" marR="6858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8" marR="68588" marT="0" marB="0"/>
                </a:tc>
              </a:tr>
              <a:tr h="27429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допущено 2-3 ошибки  </a:t>
                      </a:r>
                      <a:endParaRPr lang="ru-RU" sz="1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8" marR="6858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8" marR="68588" marT="0" marB="0"/>
                </a:tc>
              </a:tr>
              <a:tr h="27429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допущено более 4 ошибок</a:t>
                      </a:r>
                      <a:endParaRPr lang="ru-RU" sz="1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8" marR="6858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8" marR="68588" marT="0" marB="0"/>
                </a:tc>
              </a:tr>
              <a:tr h="548597">
                <a:tc rowSpan="3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Соблюдение речевых и стилистических норм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 балла</a:t>
                      </a:r>
                      <a:endParaRPr lang="ru-RU" sz="1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8" marR="68588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стилистических и речевых ошибок нет, или допущена 1 ошибка</a:t>
                      </a:r>
                      <a:endParaRPr lang="ru-RU" sz="1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8" marR="6858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8" marR="68588" marT="0" marB="0"/>
                </a:tc>
              </a:tr>
              <a:tr h="27429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допущено 2 - 3 ошибки </a:t>
                      </a:r>
                      <a:endParaRPr lang="ru-RU" sz="1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8" marR="6858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8" marR="68588" marT="0" marB="0"/>
                </a:tc>
              </a:tr>
              <a:tr h="27429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допущено более 3 ошибок</a:t>
                      </a:r>
                      <a:endParaRPr lang="ru-RU" sz="1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8" marR="6858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8" marR="68588" marT="0" marB="0"/>
                </a:tc>
              </a:tr>
              <a:tr h="54859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8" marR="68588" marT="0" marB="0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Максимальное количество баллов   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8" marR="6858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8" marR="68588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5744064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0356076"/>
              </p:ext>
            </p:extLst>
          </p:nvPr>
        </p:nvGraphicFramePr>
        <p:xfrm>
          <a:off x="1642538" y="1662062"/>
          <a:ext cx="8609013" cy="2454275"/>
        </p:xfrm>
        <a:graphic>
          <a:graphicData uri="http://schemas.openxmlformats.org/drawingml/2006/table">
            <a:tbl>
              <a:tblPr/>
              <a:tblGrid>
                <a:gridCol w="5101521"/>
                <a:gridCol w="877262"/>
                <a:gridCol w="877263"/>
                <a:gridCol w="875705"/>
                <a:gridCol w="877262"/>
              </a:tblGrid>
              <a:tr h="98171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Отметка по пятибалльной системе оценивания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«2»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«3»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«4»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«5»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085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Содержание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0-3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4-6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7-8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9-10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81710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Грамотность и фактическая точность речи 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0-3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4-6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7-8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9-10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74082" name="Rectangle 2"/>
          <p:cNvSpPr>
            <a:spLocks noChangeArrowheads="1"/>
          </p:cNvSpPr>
          <p:nvPr/>
        </p:nvSpPr>
        <p:spPr bwMode="auto">
          <a:xfrm>
            <a:off x="1642538" y="186847"/>
            <a:ext cx="8695852" cy="892552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anchor="ctr">
            <a:spAutoFit/>
          </a:bodyPr>
          <a:lstStyle/>
          <a:p>
            <a:pPr indent="450850" algn="ctr">
              <a:defRPr/>
            </a:pP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Шкала перевода баллов в отметку </a:t>
            </a:r>
          </a:p>
          <a:p>
            <a:pPr indent="450850" algn="ctr">
              <a:defRPr/>
            </a:pP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по пятибалльной системе</a:t>
            </a:r>
          </a:p>
        </p:txBody>
      </p:sp>
      <p:sp>
        <p:nvSpPr>
          <p:cNvPr id="10271" name="Прямоугольник 7"/>
          <p:cNvSpPr>
            <a:spLocks noChangeArrowheads="1"/>
          </p:cNvSpPr>
          <p:nvPr/>
        </p:nvSpPr>
        <p:spPr bwMode="auto">
          <a:xfrm>
            <a:off x="1524001" y="4699001"/>
            <a:ext cx="8696325" cy="1477963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indent="4508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/>
            <a:r>
              <a:rPr lang="ru-RU" altLang="ru-RU" b="1" i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случае несогласия с оценкой, выставленной за экзамен, обучающийся имеет возможность обратиться до 13 часов следующего дня после объявления экзаменационной оценки в Экзаменационную комиссию по итоговой аттестации обучающихся </a:t>
            </a:r>
            <a:r>
              <a:rPr lang="kk-KZ" altLang="ru-RU" b="1" i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(далее – Комиссия)</a:t>
            </a:r>
            <a:r>
              <a:rPr lang="ru-RU" altLang="ru-RU" b="1" i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созданную при районных, городских отделах образования и областных управлениях образования</a:t>
            </a:r>
          </a:p>
        </p:txBody>
      </p:sp>
    </p:spTree>
    <p:extLst>
      <p:ext uri="{BB962C8B-B14F-4D97-AF65-F5344CB8AC3E}">
        <p14:creationId xmlns:p14="http://schemas.microsoft.com/office/powerpoint/2010/main" val="31652492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Номер слайда 1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fld id="{AE657108-A616-4395-9EC6-8B34DF87E5ED}" type="slidenum">
              <a:rPr lang="ru-RU" altLang="ru-RU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pPr/>
              <a:t>12</a:t>
            </a:fld>
            <a:endParaRPr lang="ru-RU" altLang="ru-RU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3039580"/>
              </p:ext>
            </p:extLst>
          </p:nvPr>
        </p:nvGraphicFramePr>
        <p:xfrm>
          <a:off x="1960564" y="1706564"/>
          <a:ext cx="7839075" cy="2861044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553481"/>
                <a:gridCol w="5567974"/>
                <a:gridCol w="1717620"/>
              </a:tblGrid>
              <a:tr h="56071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</a:t>
                      </a:r>
                      <a:endParaRPr lang="ru-RU" sz="2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1" marR="68581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Критерии</a:t>
                      </a:r>
                      <a:endParaRPr lang="ru-RU" sz="2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1" marR="68581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Баллы</a:t>
                      </a:r>
                      <a:endParaRPr lang="ru-RU" sz="2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1" marR="68581" marT="0" marB="0"/>
                </a:tc>
              </a:tr>
              <a:tr h="59948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2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1" marR="68581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Умение вычленить тему, проблему</a:t>
                      </a:r>
                      <a:endParaRPr lang="ru-RU" sz="2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1" marR="68581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2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1" marR="68581" marT="0" marB="0"/>
                </a:tc>
              </a:tr>
              <a:tr h="56071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2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1" marR="68581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Композиция</a:t>
                      </a:r>
                      <a:endParaRPr lang="ru-RU" sz="2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1" marR="68581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2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1" marR="68581" marT="0" marB="0"/>
                </a:tc>
              </a:tr>
              <a:tr h="55990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2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1" marR="68581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Аргументация </a:t>
                      </a:r>
                      <a:endParaRPr lang="ru-RU" sz="2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1" marR="68581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2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1" marR="68581" marT="0" marB="0"/>
                </a:tc>
              </a:tr>
              <a:tr h="58021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2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1" marR="68581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Речевая культура</a:t>
                      </a:r>
                      <a:endParaRPr lang="ru-RU" sz="2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1" marR="68581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2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1" marR="68581" marT="0" marB="0"/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2559051" y="492125"/>
            <a:ext cx="6640513" cy="5334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СОДЕРЖАНИЕ</a:t>
            </a:r>
          </a:p>
        </p:txBody>
      </p:sp>
    </p:spTree>
    <p:extLst>
      <p:ext uri="{BB962C8B-B14F-4D97-AF65-F5344CB8AC3E}">
        <p14:creationId xmlns:p14="http://schemas.microsoft.com/office/powerpoint/2010/main" val="268274581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Номер слайда 1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fld id="{D6A135E7-6481-40B8-9F01-B8B7973DD1E3}" type="slidenum">
              <a:rPr lang="ru-RU" altLang="ru-RU">
                <a:solidFill>
                  <a:schemeClr val="tx2"/>
                </a:solidFill>
              </a:rPr>
              <a:pPr/>
              <a:t>13</a:t>
            </a:fld>
            <a:endParaRPr lang="ru-RU" altLang="ru-RU">
              <a:solidFill>
                <a:schemeClr val="tx2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076450" y="487364"/>
            <a:ext cx="7981950" cy="1131887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kk-KZ" sz="2400" b="1" dirty="0">
                <a:latin typeface="Times New Roman" pitchFamily="18" charset="0"/>
                <a:cs typeface="Times New Roman" pitchFamily="18" charset="0"/>
              </a:rPr>
              <a:t>ГРАМОТНОСЬ И ФАКТИЧЕСКАЯ ТОЧНОСТЬ РЕЧИ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0800608"/>
              </p:ext>
            </p:extLst>
          </p:nvPr>
        </p:nvGraphicFramePr>
        <p:xfrm>
          <a:off x="2076450" y="2343150"/>
          <a:ext cx="7829550" cy="375285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506280"/>
                <a:gridCol w="6130794"/>
                <a:gridCol w="1192476"/>
              </a:tblGrid>
              <a:tr h="63371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</a:t>
                      </a:r>
                      <a:endParaRPr lang="ru-RU" sz="2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Критерии</a:t>
                      </a:r>
                      <a:endParaRPr lang="ru-RU" sz="2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Баллы</a:t>
                      </a:r>
                      <a:endParaRPr lang="ru-RU" sz="2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63371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b="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2400" b="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Орфография</a:t>
                      </a:r>
                      <a:endParaRPr lang="ru-RU" sz="2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2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63371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2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Пунктуация</a:t>
                      </a:r>
                      <a:endParaRPr lang="ru-RU" sz="2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2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61733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2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Соблюдение грамматических норм</a:t>
                      </a:r>
                      <a:endParaRPr lang="ru-RU" sz="2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2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123436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2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Соблюдение речевых и  стилистических норм</a:t>
                      </a:r>
                      <a:endParaRPr lang="ru-RU" sz="2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2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6289779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1" name="Rectangle 1"/>
          <p:cNvSpPr>
            <a:spLocks noChangeArrowheads="1"/>
          </p:cNvSpPr>
          <p:nvPr/>
        </p:nvSpPr>
        <p:spPr bwMode="auto">
          <a:xfrm>
            <a:off x="1643184" y="769820"/>
            <a:ext cx="4452816" cy="1631216"/>
          </a:xfrm>
          <a:prstGeom prst="rect">
            <a:avLst/>
          </a:prstGeom>
          <a:noFill/>
          <a:ln w="9525">
            <a:solidFill>
              <a:schemeClr val="accent1">
                <a:lumMod val="50000"/>
              </a:schemeClr>
            </a:solidFill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algn="just">
              <a:defRPr/>
            </a:pPr>
            <a:r>
              <a:rPr lang="ru-RU" sz="2000" dirty="0">
                <a:solidFill>
                  <a:srgbClr val="1F4E79"/>
                </a:solidFill>
                <a:latin typeface="Times New Roman" pitchFamily="18" charset="0"/>
                <a:cs typeface="Times New Roman" pitchFamily="18" charset="0"/>
              </a:rPr>
              <a:t>Количество заданий: </a:t>
            </a:r>
          </a:p>
          <a:p>
            <a:pPr algn="just">
              <a:defRPr/>
            </a:pPr>
            <a:r>
              <a:rPr lang="ru-RU" sz="20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sz="2000" dirty="0">
                <a:solidFill>
                  <a:srgbClr val="1F4E79"/>
                </a:solidFill>
                <a:latin typeface="Times New Roman" pitchFamily="18" charset="0"/>
                <a:cs typeface="Times New Roman" pitchFamily="18" charset="0"/>
              </a:rPr>
              <a:t> заданий для </a:t>
            </a:r>
            <a:r>
              <a:rPr lang="ru-RU" sz="20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ОГН</a:t>
            </a:r>
          </a:p>
          <a:p>
            <a:pPr algn="just">
              <a:defRPr/>
            </a:pPr>
            <a:r>
              <a:rPr lang="ru-RU" sz="20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u-RU" sz="2000" dirty="0">
                <a:solidFill>
                  <a:srgbClr val="1F4E79"/>
                </a:solidFill>
                <a:latin typeface="Times New Roman" pitchFamily="18" charset="0"/>
                <a:cs typeface="Times New Roman" pitchFamily="18" charset="0"/>
              </a:rPr>
              <a:t> заданий для </a:t>
            </a:r>
            <a:r>
              <a:rPr lang="ru-RU" sz="20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ЕМН</a:t>
            </a:r>
            <a:r>
              <a:rPr lang="ru-RU" sz="2000" dirty="0">
                <a:solidFill>
                  <a:srgbClr val="1F4E79"/>
                </a:solidFill>
                <a:latin typeface="Times New Roman" pitchFamily="18" charset="0"/>
                <a:cs typeface="Times New Roman" pitchFamily="18" charset="0"/>
              </a:rPr>
              <a:t> и школ (классов) с углубленным изучением математики для РФМШ</a:t>
            </a:r>
          </a:p>
        </p:txBody>
      </p:sp>
      <p:sp>
        <p:nvSpPr>
          <p:cNvPr id="26627" name="Rectangle 1"/>
          <p:cNvSpPr>
            <a:spLocks noChangeArrowheads="1"/>
          </p:cNvSpPr>
          <p:nvPr/>
        </p:nvSpPr>
        <p:spPr bwMode="auto">
          <a:xfrm>
            <a:off x="593766" y="2530944"/>
            <a:ext cx="10699667" cy="2862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indent="45085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2000" i="1" dirty="0">
                <a:solidFill>
                  <a:srgbClr val="1F4E7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Каждый вариант содержит задания, проверяющие степень овладения учащимися вычислительными </a:t>
            </a:r>
            <a:r>
              <a:rPr lang="ru-RU" altLang="ru-RU" sz="2000" i="1" dirty="0" smtClean="0">
                <a:solidFill>
                  <a:srgbClr val="1F4E7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навыками, </a:t>
            </a:r>
            <a:r>
              <a:rPr lang="ru-RU" altLang="ru-RU" sz="2000" i="1" dirty="0">
                <a:solidFill>
                  <a:srgbClr val="1F4E7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навыками тождественных преобразований основных типов алгебраических </a:t>
            </a:r>
            <a:r>
              <a:rPr lang="ru-RU" altLang="ru-RU" sz="2000" i="1" dirty="0" smtClean="0">
                <a:solidFill>
                  <a:srgbClr val="1F4E7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выражений, </a:t>
            </a:r>
            <a:r>
              <a:rPr lang="ru-RU" altLang="ru-RU" sz="2000" i="1" dirty="0">
                <a:solidFill>
                  <a:srgbClr val="1F4E7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способами решения указанных в программе  уравнений и неравенств. Учащиеся должны показать умение строить графики функций и проводить исследование  функции методами математического анализа, решать задачи на вычисление площади криволинейной трапеции, на нахождение наибольших и наименьших значений.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kk-KZ" altLang="ru-RU" sz="2000" i="1" dirty="0">
              <a:solidFill>
                <a:srgbClr val="1F4E7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kk-KZ" altLang="ru-RU" sz="2000" i="1" dirty="0">
                <a:solidFill>
                  <a:srgbClr val="1F4E7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 экзаменационных заданий охватывает все главы учебной программы для 10-11 классов по алгебре и началам анализа соответственно направлению обучения.</a:t>
            </a:r>
            <a:endParaRPr lang="ru-RU" altLang="ru-RU" sz="2000" i="1" dirty="0">
              <a:solidFill>
                <a:srgbClr val="1F4E7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12139" y="178247"/>
            <a:ext cx="10481293" cy="46166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400" b="1" i="1" dirty="0">
                <a:solidFill>
                  <a:srgbClr val="1F4E79"/>
                </a:solidFill>
                <a:latin typeface="Times New Roman" pitchFamily="18" charset="0"/>
                <a:cs typeface="Times New Roman" pitchFamily="18" charset="0"/>
              </a:rPr>
              <a:t>Письменный экзамен по</a:t>
            </a:r>
            <a:r>
              <a:rPr lang="ru-RU" sz="2400" b="1" dirty="0">
                <a:solidFill>
                  <a:srgbClr val="1F4E7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>
                <a:solidFill>
                  <a:srgbClr val="1F4E79"/>
                </a:solidFill>
                <a:latin typeface="Times New Roman" pitchFamily="18" charset="0"/>
                <a:cs typeface="Times New Roman" pitchFamily="18" charset="0"/>
              </a:rPr>
              <a:t>алгебре и началам анализа</a:t>
            </a:r>
            <a:r>
              <a:rPr lang="ru-RU" sz="2400" b="1" dirty="0">
                <a:solidFill>
                  <a:srgbClr val="1F4E7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dirty="0">
              <a:solidFill>
                <a:srgbClr val="1F4E7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261100" y="769820"/>
            <a:ext cx="3695700" cy="708025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000" dirty="0">
                <a:solidFill>
                  <a:srgbClr val="1F4E79"/>
                </a:solidFill>
                <a:latin typeface="Times New Roman" pitchFamily="18" charset="0"/>
                <a:cs typeface="Times New Roman" pitchFamily="18" charset="0"/>
              </a:rPr>
              <a:t>Продолжительность экзамена – </a:t>
            </a:r>
            <a:r>
              <a:rPr lang="ru-RU" sz="20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5 астрономических часов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812139" y="5575994"/>
            <a:ext cx="10481293" cy="83099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400" b="1" i="1" dirty="0" smtClean="0">
                <a:solidFill>
                  <a:srgbClr val="1F4E79"/>
                </a:solidFill>
                <a:latin typeface="Times New Roman" pitchFamily="18" charset="0"/>
                <a:cs typeface="Times New Roman" pitchFamily="18" charset="0"/>
              </a:rPr>
              <a:t>Образец выполнения задания приведен в учебно-методическом пособии по подготовке к письменному экзамену по алгебре и началам анализа</a:t>
            </a:r>
            <a:endParaRPr lang="ru-RU" sz="2400" dirty="0">
              <a:solidFill>
                <a:srgbClr val="1F4E79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1330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9339184"/>
              </p:ext>
            </p:extLst>
          </p:nvPr>
        </p:nvGraphicFramePr>
        <p:xfrm>
          <a:off x="1567543" y="1211284"/>
          <a:ext cx="9215252" cy="4714502"/>
        </p:xfrm>
        <a:graphic>
          <a:graphicData uri="http://schemas.openxmlformats.org/drawingml/2006/table">
            <a:tbl>
              <a:tblPr/>
              <a:tblGrid>
                <a:gridCol w="3148159"/>
                <a:gridCol w="3078520"/>
                <a:gridCol w="2988573"/>
              </a:tblGrid>
              <a:tr h="101025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F4E7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ОГН</a:t>
                      </a:r>
                    </a:p>
                  </a:txBody>
                  <a:tcPr marL="39169" marR="3916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F4E7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ЕМН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1F4E79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69" marR="3916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F4E7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Углубленное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1F4E79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F4E7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изучение 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1F4E79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F4E7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математики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1F4E79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69" marR="3916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6750"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 класс</a:t>
                      </a:r>
                      <a:endParaRPr kumimoji="0" lang="ru-RU" sz="1400" b="1" i="1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69" marR="3916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73500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F4E7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Функция, ее свойства и график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F4E79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69" marR="3916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F4E7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Функция, ее свойства и график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1F4E79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69" marR="3916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F4E7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Функция, ее свойства и график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F4E79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69" marR="3916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73500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F4E7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Тригонометрические функции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F4E79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69" marR="3916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F4E7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Тригонометрические функции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1F4E79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69" marR="3916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F4E7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Тригонометрические функции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1F4E79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69" marR="3916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10251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F4E7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Тригонометрические уравнения и неравенства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F4E79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69" marR="3916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F4E7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Тригонометрические уравнения и неравенства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1F4E79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69" marR="3916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F4E7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Тригонометрические уравнения и неравенства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1F4E79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69" marR="3916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6750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F4E7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Производная 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1F4E79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69" marR="3916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F4E7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Производная 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1F4E79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69" marR="3916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F4E7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Производная 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1F4E79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69" marR="3916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73500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F4E7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Применение производной 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1F4E79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69" marR="3916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F4E7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Применение производной 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1F4E79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69" marR="3916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F4E7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Применение производной 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F4E79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69" marR="3916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3425" name="Rectangle 1"/>
          <p:cNvSpPr>
            <a:spLocks noChangeArrowheads="1"/>
          </p:cNvSpPr>
          <p:nvPr/>
        </p:nvSpPr>
        <p:spPr bwMode="auto">
          <a:xfrm>
            <a:off x="1472541" y="416302"/>
            <a:ext cx="9310254" cy="40011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wrap="square" anchor="ctr">
            <a:spAutoFit/>
          </a:bodyPr>
          <a:lstStyle/>
          <a:p>
            <a:pPr indent="450850">
              <a:defRPr/>
            </a:pPr>
            <a:r>
              <a:rPr lang="kk-KZ" sz="2000" b="1" i="1" dirty="0">
                <a:solidFill>
                  <a:srgbClr val="1F4E79"/>
                </a:solidFill>
                <a:latin typeface="Times New Roman" pitchFamily="18" charset="0"/>
                <a:cs typeface="Times New Roman" pitchFamily="18" charset="0"/>
              </a:rPr>
              <a:t>Главы учебной программы по предмету «Алгебра и начала анализа»</a:t>
            </a:r>
            <a:endParaRPr lang="ru-RU" sz="2000" b="1" i="1" dirty="0">
              <a:solidFill>
                <a:srgbClr val="1F4E79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9298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62919704"/>
              </p:ext>
            </p:extLst>
          </p:nvPr>
        </p:nvGraphicFramePr>
        <p:xfrm>
          <a:off x="1294410" y="1473200"/>
          <a:ext cx="9221190" cy="736600"/>
        </p:xfrm>
        <a:graphic>
          <a:graphicData uri="http://schemas.openxmlformats.org/drawingml/2006/table">
            <a:tbl>
              <a:tblPr/>
              <a:tblGrid>
                <a:gridCol w="3150574"/>
                <a:gridCol w="3079422"/>
                <a:gridCol w="2991194"/>
              </a:tblGrid>
              <a:tr h="7366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F4E7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ОГН</a:t>
                      </a:r>
                    </a:p>
                  </a:txBody>
                  <a:tcPr marL="39169" marR="3916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F4E7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ЕМН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1F4E79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69" marR="3916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F4E7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Углубленное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F4E79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F4E7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изучение 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F4E79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F4E7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математики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F4E79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69" marR="3916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1318161" y="527716"/>
            <a:ext cx="9197439" cy="40011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wrap="square" anchor="ctr">
            <a:spAutoFit/>
          </a:bodyPr>
          <a:lstStyle/>
          <a:p>
            <a:pPr indent="450850">
              <a:defRPr/>
            </a:pPr>
            <a:r>
              <a:rPr lang="kk-KZ" sz="2000" b="1" i="1" dirty="0">
                <a:solidFill>
                  <a:srgbClr val="1F4E79"/>
                </a:solidFill>
                <a:latin typeface="Times New Roman" pitchFamily="18" charset="0"/>
                <a:cs typeface="Times New Roman" pitchFamily="18" charset="0"/>
              </a:rPr>
              <a:t>Главы учебной программы по предмету «Алгебра и начала анализа»</a:t>
            </a:r>
            <a:endParaRPr lang="ru-RU" sz="2000" b="1" i="1" dirty="0">
              <a:solidFill>
                <a:srgbClr val="1F4E7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1000542"/>
              </p:ext>
            </p:extLst>
          </p:nvPr>
        </p:nvGraphicFramePr>
        <p:xfrm>
          <a:off x="1294410" y="2336800"/>
          <a:ext cx="9221190" cy="3925888"/>
        </p:xfrm>
        <a:graphic>
          <a:graphicData uri="http://schemas.openxmlformats.org/drawingml/2006/table">
            <a:tbl>
              <a:tblPr/>
              <a:tblGrid>
                <a:gridCol w="3127286"/>
                <a:gridCol w="3058428"/>
                <a:gridCol w="3035476"/>
              </a:tblGrid>
              <a:tr h="245368"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 класс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mbria" pitchFamily="18" charset="0"/>
                        <a:cs typeface="Times New Roman" pitchFamily="18" charset="0"/>
                      </a:endParaRPr>
                    </a:p>
                  </a:txBody>
                  <a:tcPr marL="39169" marR="3916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9073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F4E7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Первообразная и интеграл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1F4E79"/>
                        </a:solidFill>
                        <a:effectLst/>
                        <a:latin typeface="Cambria" pitchFamily="18" charset="0"/>
                        <a:cs typeface="Times New Roman" pitchFamily="18" charset="0"/>
                      </a:endParaRPr>
                    </a:p>
                  </a:txBody>
                  <a:tcPr marL="39169" marR="3916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F4E7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Первообразная и интеграл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1F4E79"/>
                        </a:solidFill>
                        <a:effectLst/>
                        <a:latin typeface="Cambria" pitchFamily="18" charset="0"/>
                        <a:cs typeface="Times New Roman" pitchFamily="18" charset="0"/>
                      </a:endParaRPr>
                    </a:p>
                  </a:txBody>
                  <a:tcPr marL="39169" marR="3916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F4E7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Первообразная и интеграл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1F4E79"/>
                        </a:solidFill>
                        <a:effectLst/>
                        <a:latin typeface="Cambria" pitchFamily="18" charset="0"/>
                        <a:cs typeface="Times New Roman" pitchFamily="18" charset="0"/>
                      </a:endParaRPr>
                    </a:p>
                  </a:txBody>
                  <a:tcPr marL="39169" marR="3916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073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F4E7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Степени и корни. Степенная функция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1F4E79"/>
                        </a:solidFill>
                        <a:effectLst/>
                        <a:latin typeface="Cambria" pitchFamily="18" charset="0"/>
                        <a:cs typeface="Times New Roman" pitchFamily="18" charset="0"/>
                      </a:endParaRPr>
                    </a:p>
                  </a:txBody>
                  <a:tcPr marL="39169" marR="3916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F4E7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Степени и корни. Степенная функция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1F4E79"/>
                        </a:solidFill>
                        <a:effectLst/>
                        <a:latin typeface="Cambria" pitchFamily="18" charset="0"/>
                        <a:cs typeface="Times New Roman" pitchFamily="18" charset="0"/>
                      </a:endParaRPr>
                    </a:p>
                  </a:txBody>
                  <a:tcPr marL="39169" marR="3916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F4E7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Степени и корни. Степенная функция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1F4E79"/>
                        </a:solidFill>
                        <a:effectLst/>
                        <a:latin typeface="Cambria" pitchFamily="18" charset="0"/>
                        <a:cs typeface="Times New Roman" pitchFamily="18" charset="0"/>
                      </a:endParaRPr>
                    </a:p>
                  </a:txBody>
                  <a:tcPr marL="39169" marR="3916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3610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F4E7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Показательная и логарифмическая функции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F4E79"/>
                        </a:solidFill>
                        <a:effectLst/>
                        <a:latin typeface="Cambria" pitchFamily="18" charset="0"/>
                        <a:cs typeface="Times New Roman" pitchFamily="18" charset="0"/>
                      </a:endParaRPr>
                    </a:p>
                  </a:txBody>
                  <a:tcPr marL="39169" marR="3916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F4E7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Показательная и логарифмическая функции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1F4E79"/>
                        </a:solidFill>
                        <a:effectLst/>
                        <a:latin typeface="Cambria" pitchFamily="18" charset="0"/>
                        <a:cs typeface="Times New Roman" pitchFamily="18" charset="0"/>
                      </a:endParaRPr>
                    </a:p>
                  </a:txBody>
                  <a:tcPr marL="39169" marR="3916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F4E7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Показательная и логарифмическая функции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F4E79"/>
                        </a:solidFill>
                        <a:effectLst/>
                        <a:latin typeface="Cambria" pitchFamily="18" charset="0"/>
                        <a:cs typeface="Times New Roman" pitchFamily="18" charset="0"/>
                      </a:endParaRPr>
                    </a:p>
                  </a:txBody>
                  <a:tcPr marL="39169" marR="3916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8147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F4E7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Показательные и логарифмические уравнения и неравенства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1F4E79"/>
                        </a:solidFill>
                        <a:effectLst/>
                        <a:latin typeface="Cambria" pitchFamily="18" charset="0"/>
                        <a:cs typeface="Times New Roman" pitchFamily="18" charset="0"/>
                      </a:endParaRPr>
                    </a:p>
                  </a:txBody>
                  <a:tcPr marL="39169" marR="3916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F4E7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Показательные и логарифмические уравнения и неравенства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1F4E79"/>
                        </a:solidFill>
                        <a:effectLst/>
                        <a:latin typeface="Cambria" pitchFamily="18" charset="0"/>
                        <a:cs typeface="Times New Roman" pitchFamily="18" charset="0"/>
                      </a:endParaRPr>
                    </a:p>
                  </a:txBody>
                  <a:tcPr marL="39169" marR="3916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F4E7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Показательные и логарифмические уравнения и неравенства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1F4E79"/>
                        </a:solidFill>
                        <a:effectLst/>
                        <a:latin typeface="Cambria" pitchFamily="18" charset="0"/>
                        <a:cs typeface="Times New Roman" pitchFamily="18" charset="0"/>
                      </a:endParaRPr>
                    </a:p>
                  </a:txBody>
                  <a:tcPr marL="39169" marR="3916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8147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F4E7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1F4E79"/>
                        </a:solidFill>
                        <a:effectLst/>
                        <a:latin typeface="Cambria" pitchFamily="18" charset="0"/>
                        <a:cs typeface="Times New Roman" pitchFamily="18" charset="0"/>
                      </a:endParaRPr>
                    </a:p>
                  </a:txBody>
                  <a:tcPr marL="39169" marR="3916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F4E7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Уравнения и неравенства, системы уравнений и неравенств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1F4E79"/>
                        </a:solidFill>
                        <a:effectLst/>
                        <a:latin typeface="Cambria" pitchFamily="18" charset="0"/>
                        <a:cs typeface="Times New Roman" pitchFamily="18" charset="0"/>
                      </a:endParaRPr>
                    </a:p>
                  </a:txBody>
                  <a:tcPr marL="39169" marR="3916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F4E7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Уравнения и неравенства, системы уравнений и неравенств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F4E79"/>
                        </a:solidFill>
                        <a:effectLst/>
                        <a:latin typeface="Cambria" pitchFamily="18" charset="0"/>
                        <a:cs typeface="Times New Roman" pitchFamily="18" charset="0"/>
                      </a:endParaRPr>
                    </a:p>
                  </a:txBody>
                  <a:tcPr marL="39169" marR="3916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83761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29" name="Rectangle 1"/>
          <p:cNvSpPr>
            <a:spLocks noChangeArrowheads="1"/>
          </p:cNvSpPr>
          <p:nvPr/>
        </p:nvSpPr>
        <p:spPr bwMode="auto">
          <a:xfrm>
            <a:off x="1651000" y="214314"/>
            <a:ext cx="8940800" cy="1755775"/>
          </a:xfrm>
          <a:prstGeom prst="rect">
            <a:avLst/>
          </a:prstGeom>
          <a:noFill/>
          <a:ln w="9525">
            <a:solidFill>
              <a:schemeClr val="accent1">
                <a:lumMod val="50000"/>
              </a:schemeClr>
            </a:solidFill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indent="450850" algn="just">
              <a:buFont typeface="Wingdings" pitchFamily="2" charset="2"/>
              <a:buChar char="ü"/>
              <a:defRPr/>
            </a:pPr>
            <a:r>
              <a:rPr lang="kk-KZ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Экзаменационные задания </a:t>
            </a:r>
            <a:r>
              <a:rPr lang="kk-KZ">
                <a:solidFill>
                  <a:srgbClr val="1F4E79"/>
                </a:solidFill>
                <a:latin typeface="Times New Roman" pitchFamily="18" charset="0"/>
                <a:cs typeface="Times New Roman" pitchFamily="18" charset="0"/>
              </a:rPr>
              <a:t>контрольной работы составлены по разделам «Вычисления», «Тождественные преобразования», «Уравнения и их системы», «Неравенства и их системы», «Функция и ее график», «Текстовые задачи». </a:t>
            </a:r>
          </a:p>
          <a:p>
            <a:pPr indent="450850" algn="just">
              <a:buFont typeface="Wingdings" pitchFamily="2" charset="2"/>
              <a:buChar char="ü"/>
              <a:defRPr/>
            </a:pPr>
            <a:endParaRPr lang="kk-KZ">
              <a:solidFill>
                <a:srgbClr val="1F4E79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450850" algn="just">
              <a:buFont typeface="Wingdings" pitchFamily="2" charset="2"/>
              <a:buChar char="ü"/>
              <a:defRPr/>
            </a:pPr>
            <a:r>
              <a:rPr lang="kk-KZ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Текстовые задачи </a:t>
            </a:r>
            <a:r>
              <a:rPr lang="kk-KZ">
                <a:solidFill>
                  <a:srgbClr val="1F4E79"/>
                </a:solidFill>
                <a:latin typeface="Times New Roman" pitchFamily="18" charset="0"/>
                <a:cs typeface="Times New Roman" pitchFamily="18" charset="0"/>
              </a:rPr>
              <a:t>включают задачи на нахождение площади плоских фигур и объема тел, нахождение наибольшего и наименьшего значения и др. </a:t>
            </a:r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1651000" y="4174690"/>
            <a:ext cx="8940800" cy="2585323"/>
          </a:xfrm>
          <a:prstGeom prst="rect">
            <a:avLst/>
          </a:prstGeom>
          <a:noFill/>
          <a:ln w="9525">
            <a:solidFill>
              <a:schemeClr val="accent1">
                <a:lumMod val="50000"/>
              </a:schemeClr>
            </a:solidFill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indent="450850" algn="just">
              <a:tabLst>
                <a:tab pos="201613" algn="l"/>
                <a:tab pos="633413" algn="l"/>
              </a:tabLst>
              <a:defRPr/>
            </a:pPr>
            <a:r>
              <a:rPr lang="kk-KZ" dirty="0">
                <a:solidFill>
                  <a:srgbClr val="1F4E79"/>
                </a:solidFill>
                <a:latin typeface="Times New Roman" pitchFamily="18" charset="0"/>
                <a:cs typeface="Times New Roman" pitchFamily="18" charset="0"/>
              </a:rPr>
              <a:t>Распределение экзменационных заданий:</a:t>
            </a:r>
            <a:endParaRPr lang="ru-RU" dirty="0">
              <a:solidFill>
                <a:srgbClr val="1F4E79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450850" algn="just">
              <a:buFont typeface="Wingdings" pitchFamily="2" charset="2"/>
              <a:buChar char="q"/>
              <a:tabLst>
                <a:tab pos="201613" algn="l"/>
                <a:tab pos="633413" algn="l"/>
              </a:tabLst>
              <a:defRPr/>
            </a:pPr>
            <a:r>
              <a:rPr lang="ru-RU" dirty="0">
                <a:solidFill>
                  <a:srgbClr val="1F4E79"/>
                </a:solidFill>
                <a:latin typeface="Times New Roman" pitchFamily="18" charset="0"/>
                <a:cs typeface="Times New Roman" pitchFamily="18" charset="0"/>
              </a:rPr>
              <a:t>ОГН–5 заданий: </a:t>
            </a:r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три</a:t>
            </a:r>
            <a:r>
              <a:rPr lang="ru-RU" dirty="0">
                <a:solidFill>
                  <a:srgbClr val="1F4E79"/>
                </a:solidFill>
                <a:latin typeface="Times New Roman" pitchFamily="18" charset="0"/>
                <a:cs typeface="Times New Roman" pitchFamily="18" charset="0"/>
              </a:rPr>
              <a:t> задания из уровня </a:t>
            </a:r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dirty="0">
                <a:solidFill>
                  <a:srgbClr val="1F4E79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одно</a:t>
            </a:r>
            <a:r>
              <a:rPr lang="ru-RU" dirty="0">
                <a:solidFill>
                  <a:srgbClr val="1F4E79"/>
                </a:solidFill>
                <a:latin typeface="Times New Roman" pitchFamily="18" charset="0"/>
                <a:cs typeface="Times New Roman" pitchFamily="18" charset="0"/>
              </a:rPr>
              <a:t>– из уровня </a:t>
            </a:r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 и одно</a:t>
            </a:r>
            <a:r>
              <a:rPr lang="ru-RU" dirty="0">
                <a:solidFill>
                  <a:srgbClr val="1F4E79"/>
                </a:solidFill>
                <a:latin typeface="Times New Roman" pitchFamily="18" charset="0"/>
                <a:cs typeface="Times New Roman" pitchFamily="18" charset="0"/>
              </a:rPr>
              <a:t>– из уровня </a:t>
            </a:r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dirty="0">
                <a:solidFill>
                  <a:srgbClr val="1F4E79"/>
                </a:solidFill>
                <a:latin typeface="Times New Roman" pitchFamily="18" charset="0"/>
                <a:cs typeface="Times New Roman" pitchFamily="18" charset="0"/>
              </a:rPr>
              <a:t> (3А + 1В+1С);</a:t>
            </a:r>
          </a:p>
          <a:p>
            <a:pPr indent="450850" algn="just">
              <a:buFont typeface="Wingdings" pitchFamily="2" charset="2"/>
              <a:buChar char="q"/>
              <a:tabLst>
                <a:tab pos="201613" algn="l"/>
                <a:tab pos="633413" algn="l"/>
              </a:tabLst>
              <a:defRPr/>
            </a:pPr>
            <a:r>
              <a:rPr lang="ru-RU" dirty="0">
                <a:solidFill>
                  <a:srgbClr val="1F4E79"/>
                </a:solidFill>
                <a:latin typeface="Times New Roman" pitchFamily="18" charset="0"/>
                <a:cs typeface="Times New Roman" pitchFamily="18" charset="0"/>
              </a:rPr>
              <a:t>ЕМН–6 заданий: </a:t>
            </a:r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два </a:t>
            </a:r>
            <a:r>
              <a:rPr lang="ru-RU" dirty="0">
                <a:solidFill>
                  <a:srgbClr val="1F4E79"/>
                </a:solidFill>
                <a:latin typeface="Times New Roman" pitchFamily="18" charset="0"/>
                <a:cs typeface="Times New Roman" pitchFamily="18" charset="0"/>
              </a:rPr>
              <a:t>задания из уровня </a:t>
            </a:r>
            <a:r>
              <a:rPr lang="ru-RU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dirty="0" err="1">
                <a:solidFill>
                  <a:srgbClr val="1F4E79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три</a:t>
            </a:r>
            <a:r>
              <a:rPr lang="ru-RU" dirty="0">
                <a:solidFill>
                  <a:srgbClr val="1F4E79"/>
                </a:solidFill>
                <a:latin typeface="Times New Roman" pitchFamily="18" charset="0"/>
                <a:cs typeface="Times New Roman" pitchFamily="18" charset="0"/>
              </a:rPr>
              <a:t>–из уровня </a:t>
            </a:r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dirty="0">
                <a:solidFill>
                  <a:srgbClr val="1F4E79"/>
                </a:solidFill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одно</a:t>
            </a:r>
            <a:r>
              <a:rPr lang="ru-RU" dirty="0">
                <a:solidFill>
                  <a:srgbClr val="1F4E79"/>
                </a:solidFill>
                <a:latin typeface="Times New Roman" pitchFamily="18" charset="0"/>
                <a:cs typeface="Times New Roman" pitchFamily="18" charset="0"/>
              </a:rPr>
              <a:t> задание уровня </a:t>
            </a:r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dirty="0">
                <a:solidFill>
                  <a:srgbClr val="1F4E79"/>
                </a:solidFill>
                <a:latin typeface="Times New Roman" pitchFamily="18" charset="0"/>
                <a:cs typeface="Times New Roman" pitchFamily="18" charset="0"/>
              </a:rPr>
              <a:t> (2А + 3В + 1С);</a:t>
            </a:r>
          </a:p>
          <a:p>
            <a:pPr indent="450850" algn="just">
              <a:buFont typeface="Wingdings" pitchFamily="2" charset="2"/>
              <a:buChar char="q"/>
              <a:tabLst>
                <a:tab pos="201613" algn="l"/>
                <a:tab pos="633413" algn="l"/>
              </a:tabLst>
              <a:defRPr/>
            </a:pPr>
            <a:r>
              <a:rPr lang="ru-RU" dirty="0">
                <a:solidFill>
                  <a:srgbClr val="1F4E79"/>
                </a:solidFill>
                <a:latin typeface="Times New Roman" pitchFamily="18" charset="0"/>
                <a:cs typeface="Times New Roman" pitchFamily="18" charset="0"/>
              </a:rPr>
              <a:t>школы (классы) с углубленным изучением математики –  6 заданий: </a:t>
            </a:r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одно </a:t>
            </a:r>
            <a:r>
              <a:rPr lang="ru-RU" dirty="0">
                <a:solidFill>
                  <a:srgbClr val="1F4E79"/>
                </a:solidFill>
                <a:latin typeface="Times New Roman" pitchFamily="18" charset="0"/>
                <a:cs typeface="Times New Roman" pitchFamily="18" charset="0"/>
              </a:rPr>
              <a:t>задание из уровня </a:t>
            </a:r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dirty="0">
                <a:solidFill>
                  <a:srgbClr val="1F4E79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три</a:t>
            </a:r>
            <a:r>
              <a:rPr lang="ru-RU" dirty="0">
                <a:solidFill>
                  <a:srgbClr val="1F4E79"/>
                </a:solidFill>
                <a:latin typeface="Times New Roman" pitchFamily="18" charset="0"/>
                <a:cs typeface="Times New Roman" pitchFamily="18" charset="0"/>
              </a:rPr>
              <a:t>–из уровня </a:t>
            </a:r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dirty="0">
                <a:solidFill>
                  <a:srgbClr val="1F4E79"/>
                </a:solidFill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два </a:t>
            </a:r>
            <a:r>
              <a:rPr lang="ru-RU" dirty="0">
                <a:solidFill>
                  <a:srgbClr val="1F4E79"/>
                </a:solidFill>
                <a:latin typeface="Times New Roman" pitchFamily="18" charset="0"/>
                <a:cs typeface="Times New Roman" pitchFamily="18" charset="0"/>
              </a:rPr>
              <a:t>задания уровня </a:t>
            </a:r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dirty="0">
                <a:solidFill>
                  <a:srgbClr val="1F4E79"/>
                </a:solidFill>
                <a:latin typeface="Times New Roman" pitchFamily="18" charset="0"/>
                <a:cs typeface="Times New Roman" pitchFamily="18" charset="0"/>
              </a:rPr>
              <a:t> (1А + 3В + 2С).</a:t>
            </a:r>
          </a:p>
          <a:p>
            <a:pPr indent="450850" algn="ctr">
              <a:tabLst>
                <a:tab pos="201613" algn="l"/>
                <a:tab pos="633413" algn="l"/>
              </a:tabLst>
              <a:defRPr/>
            </a:pPr>
            <a:endParaRPr lang="kk-KZ" i="1" dirty="0">
              <a:solidFill>
                <a:srgbClr val="1F4E79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450850" algn="ctr">
              <a:tabLst>
                <a:tab pos="201613" algn="l"/>
                <a:tab pos="633413" algn="l"/>
              </a:tabLst>
              <a:defRPr/>
            </a:pPr>
            <a:r>
              <a:rPr lang="kk-KZ" i="1" dirty="0">
                <a:solidFill>
                  <a:srgbClr val="1F4E79"/>
                </a:solidFill>
                <a:latin typeface="Times New Roman" pitchFamily="18" charset="0"/>
                <a:cs typeface="Times New Roman" pitchFamily="18" charset="0"/>
              </a:rPr>
              <a:t>Рисунки, графики, таблицы и пр. выполняются карандашом </a:t>
            </a:r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1651000" y="2185988"/>
            <a:ext cx="8940800" cy="2030412"/>
          </a:xfrm>
          <a:prstGeom prst="rect">
            <a:avLst/>
          </a:prstGeom>
          <a:noFill/>
          <a:ln w="9525">
            <a:solidFill>
              <a:schemeClr val="accent1">
                <a:lumMod val="50000"/>
              </a:schemeClr>
            </a:solidFill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indent="450850" algn="just">
              <a:tabLst>
                <a:tab pos="201613" algn="l"/>
                <a:tab pos="633413" algn="l"/>
              </a:tabLst>
              <a:defRPr/>
            </a:pPr>
            <a:r>
              <a:rPr lang="kk-KZ" b="1">
                <a:solidFill>
                  <a:srgbClr val="1F4E79"/>
                </a:solidFill>
                <a:latin typeface="Times New Roman" pitchFamily="18" charset="0"/>
                <a:cs typeface="Times New Roman" pitchFamily="18" charset="0"/>
              </a:rPr>
              <a:t>Все задания делятся на  уровни </a:t>
            </a:r>
            <a:r>
              <a:rPr lang="kk-KZ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А, В, С: </a:t>
            </a:r>
            <a:endParaRPr lang="ru-RU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450850" algn="just">
              <a:buFont typeface="Wingdings" pitchFamily="2" charset="2"/>
              <a:buChar char="Ø"/>
              <a:tabLst>
                <a:tab pos="201613" algn="l"/>
                <a:tab pos="633413" algn="l"/>
              </a:tabLst>
              <a:defRPr/>
            </a:pPr>
            <a:r>
              <a:rPr lang="ru-RU">
                <a:solidFill>
                  <a:srgbClr val="1F4E79"/>
                </a:solidFill>
                <a:latin typeface="Times New Roman" pitchFamily="18" charset="0"/>
                <a:cs typeface="Times New Roman" pitchFamily="18" charset="0"/>
              </a:rPr>
              <a:t>для выполнения заданий уровня А ученики должны владеть базовыми знаниями и навыками несложных вычислений и преобразований, стандартными приемами решения заданий;</a:t>
            </a:r>
          </a:p>
          <a:p>
            <a:pPr indent="450850" algn="just">
              <a:buFont typeface="Wingdings" pitchFamily="2" charset="2"/>
              <a:buChar char="Ø"/>
              <a:tabLst>
                <a:tab pos="201613" algn="l"/>
                <a:tab pos="633413" algn="l"/>
              </a:tabLst>
              <a:defRPr/>
            </a:pPr>
            <a:r>
              <a:rPr lang="ru-RU">
                <a:solidFill>
                  <a:srgbClr val="1F4E79"/>
                </a:solidFill>
                <a:latin typeface="Times New Roman" pitchFamily="18" charset="0"/>
                <a:cs typeface="Times New Roman" pitchFamily="18" charset="0"/>
              </a:rPr>
              <a:t>уровень В – задания среднего уровня сложности;</a:t>
            </a:r>
          </a:p>
          <a:p>
            <a:pPr indent="450850" algn="just">
              <a:buFont typeface="Wingdings" pitchFamily="2" charset="2"/>
              <a:buChar char="Ø"/>
              <a:tabLst>
                <a:tab pos="201613" algn="l"/>
                <a:tab pos="633413" algn="l"/>
              </a:tabLst>
              <a:defRPr/>
            </a:pPr>
            <a:r>
              <a:rPr lang="ru-RU">
                <a:solidFill>
                  <a:srgbClr val="1F4E79"/>
                </a:solidFill>
                <a:latin typeface="Times New Roman" pitchFamily="18" charset="0"/>
                <a:cs typeface="Times New Roman" pitchFamily="18" charset="0"/>
              </a:rPr>
              <a:t>для выполнения заданий уровня </a:t>
            </a:r>
            <a:r>
              <a:rPr lang="ru-RU">
                <a:solidFill>
                  <a:srgbClr val="1F4E79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 ученики должны владеть  глубокими и прочными теоретическими знаниями в объеме, предусмотрен­ном учебной программой.</a:t>
            </a:r>
            <a:endParaRPr lang="ru-RU">
              <a:solidFill>
                <a:srgbClr val="1F4E79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9624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684338" y="2447926"/>
          <a:ext cx="8763000" cy="3622675"/>
        </p:xfrm>
        <a:graphic>
          <a:graphicData uri="http://schemas.openxmlformats.org/drawingml/2006/table">
            <a:tbl>
              <a:tblPr/>
              <a:tblGrid>
                <a:gridCol w="4224337"/>
                <a:gridCol w="4538663"/>
              </a:tblGrid>
              <a:tr h="24537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Существенные</a:t>
                      </a:r>
                      <a:endParaRPr kumimoji="0" lang="ru-RU" sz="11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  <a:cs typeface="Times New Roman" pitchFamily="18" charset="0"/>
                      </a:endParaRPr>
                    </a:p>
                  </a:txBody>
                  <a:tcPr marL="66589" marR="6658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Несущественные</a:t>
                      </a:r>
                      <a:endParaRPr kumimoji="0" lang="ru-RU" sz="11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  <a:cs typeface="Times New Roman" pitchFamily="18" charset="0"/>
                      </a:endParaRPr>
                    </a:p>
                  </a:txBody>
                  <a:tcPr marL="66589" marR="6658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5253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ошибки, которые </a:t>
                      </a:r>
                      <a:r>
                        <a:rPr kumimoji="0" lang="kk-KZ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показывают</a:t>
                      </a: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незнание учащимися формул, правил, основных свойств, теорем и неумение их применять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  <a:cs typeface="Times New Roman" pitchFamily="18" charset="0"/>
                      </a:endParaRPr>
                    </a:p>
                  </a:txBody>
                  <a:tcPr marL="66589" marR="6658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неточность формулировок, определений, понятий, теорий, вызванная неполнотой охвата основных признаков определяемого понятия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  <a:cs typeface="Times New Roman" pitchFamily="18" charset="0"/>
                      </a:endParaRPr>
                    </a:p>
                  </a:txBody>
                  <a:tcPr marL="66589" marR="6658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074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незнание приемов решения задач, рассматриваемых в учебниках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  <a:cs typeface="Times New Roman" pitchFamily="18" charset="0"/>
                      </a:endParaRPr>
                    </a:p>
                  </a:txBody>
                  <a:tcPr marL="66589" marR="6658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неточность графика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  <a:cs typeface="Times New Roman" pitchFamily="18" charset="0"/>
                      </a:endParaRPr>
                    </a:p>
                  </a:txBody>
                  <a:tcPr marL="66589" marR="6658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626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неумение строить </a:t>
                      </a:r>
                      <a:r>
                        <a:rPr kumimoji="0" lang="kk-KZ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 читать </a:t>
                      </a: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графики</a:t>
                      </a:r>
                      <a:r>
                        <a:rPr kumimoji="0" lang="kk-KZ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функций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  <a:cs typeface="Times New Roman" pitchFamily="18" charset="0"/>
                      </a:endParaRPr>
                    </a:p>
                  </a:txBody>
                  <a:tcPr marL="66589" marR="6658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нерациональное решение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  <a:cs typeface="Times New Roman" pitchFamily="18" charset="0"/>
                      </a:endParaRPr>
                    </a:p>
                  </a:txBody>
                  <a:tcPr marL="66589" marR="6658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074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вычислительные ошибки, если они не являются опиской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  <a:cs typeface="Times New Roman" pitchFamily="18" charset="0"/>
                      </a:endParaRPr>
                    </a:p>
                  </a:txBody>
                  <a:tcPr marL="66589" marR="6658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недостаточность или отсутствие пояснений, обоснований в решениях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  <a:cs typeface="Times New Roman" pitchFamily="18" charset="0"/>
                      </a:endParaRPr>
                    </a:p>
                  </a:txBody>
                  <a:tcPr marL="66589" marR="6658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626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логические ошибки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  <a:cs typeface="Times New Roman" pitchFamily="18" charset="0"/>
                      </a:endParaRPr>
                    </a:p>
                  </a:txBody>
                  <a:tcPr marL="66589" marR="6658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небрежное выполнение записей, чертежей или графиков.</a:t>
                      </a: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  <a:cs typeface="Times New Roman" pitchFamily="18" charset="0"/>
                      </a:endParaRPr>
                    </a:p>
                  </a:txBody>
                  <a:tcPr marL="66589" marR="6658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074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потеря корня или сохранение в ответе</a:t>
                      </a: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постороннего корня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  <a:cs typeface="Times New Roman" pitchFamily="18" charset="0"/>
                      </a:endParaRPr>
                    </a:p>
                  </a:txBody>
                  <a:tcPr marL="66589" marR="6658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запись ответа в виде сократимой дроби, иррациональность в знаменателе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  <a:cs typeface="Times New Roman" pitchFamily="18" charset="0"/>
                      </a:endParaRPr>
                    </a:p>
                  </a:txBody>
                  <a:tcPr marL="66589" marR="6658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72033" name="Rectangle 1"/>
          <p:cNvSpPr>
            <a:spLocks noChangeArrowheads="1"/>
          </p:cNvSpPr>
          <p:nvPr/>
        </p:nvSpPr>
        <p:spPr bwMode="auto">
          <a:xfrm>
            <a:off x="1606378" y="941943"/>
            <a:ext cx="8847438" cy="400110"/>
          </a:xfrm>
          <a:prstGeom prst="rect">
            <a:avLst/>
          </a:prstGeom>
          <a:noFill/>
          <a:ln w="9525">
            <a:solidFill>
              <a:schemeClr val="accent6">
                <a:lumMod val="50000"/>
              </a:schemeClr>
            </a:solidFill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indent="450850">
              <a:defRPr/>
            </a:pPr>
            <a:r>
              <a:rPr lang="ru-RU" sz="2000" dirty="0">
                <a:solidFill>
                  <a:srgbClr val="385723"/>
                </a:solidFill>
                <a:latin typeface="Times New Roman" pitchFamily="18" charset="0"/>
                <a:cs typeface="Times New Roman" pitchFamily="18" charset="0"/>
              </a:rPr>
              <a:t>Экзаменационная работа оценивается одной оценкой</a:t>
            </a:r>
          </a:p>
        </p:txBody>
      </p:sp>
      <p:sp>
        <p:nvSpPr>
          <p:cNvPr id="53277" name="Прямоугольник 4"/>
          <p:cNvSpPr>
            <a:spLocks noChangeArrowheads="1"/>
          </p:cNvSpPr>
          <p:nvPr/>
        </p:nvSpPr>
        <p:spPr bwMode="auto">
          <a:xfrm>
            <a:off x="1862139" y="1550989"/>
            <a:ext cx="83915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45085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kk-KZ" altLang="ru-RU" sz="2000">
                <a:solidFill>
                  <a:srgbClr val="38572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проверке экзаменационной работы учитывается характер существенных и несущественных ошибок</a:t>
            </a:r>
            <a:endParaRPr lang="ru-RU" altLang="ru-RU" sz="2000">
              <a:solidFill>
                <a:srgbClr val="38572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606378" y="246925"/>
            <a:ext cx="8847438" cy="40011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indent="450850" algn="ctr">
              <a:defRPr/>
            </a:pPr>
            <a:r>
              <a:rPr lang="ru-RU" sz="2000" b="1" i="1" dirty="0" smtClean="0">
                <a:solidFill>
                  <a:srgbClr val="385723"/>
                </a:solidFill>
                <a:latin typeface="Times New Roman" pitchFamily="18" charset="0"/>
                <a:cs typeface="Times New Roman" pitchFamily="18" charset="0"/>
              </a:rPr>
              <a:t>Оценка</a:t>
            </a:r>
            <a:endParaRPr lang="ru-RU" sz="2000" dirty="0">
              <a:solidFill>
                <a:srgbClr val="385723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6386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985" name="Rectangle 1"/>
          <p:cNvSpPr>
            <a:spLocks noChangeArrowheads="1"/>
          </p:cNvSpPr>
          <p:nvPr/>
        </p:nvSpPr>
        <p:spPr bwMode="auto">
          <a:xfrm>
            <a:off x="1778001" y="803276"/>
            <a:ext cx="8628063" cy="4524375"/>
          </a:xfrm>
          <a:prstGeom prst="rect">
            <a:avLst/>
          </a:prstGeom>
          <a:noFill/>
          <a:ln w="9525">
            <a:solidFill>
              <a:schemeClr val="accent6">
                <a:lumMod val="50000"/>
              </a:schemeClr>
            </a:solidFill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indent="450850" algn="just">
              <a:tabLst>
                <a:tab pos="201613" algn="l"/>
                <a:tab pos="633413" algn="l"/>
              </a:tabLst>
              <a:defRPr/>
            </a:pPr>
            <a:r>
              <a:rPr lang="kk-KZ" b="1">
                <a:solidFill>
                  <a:srgbClr val="1F4E79"/>
                </a:solidFill>
                <a:latin typeface="Times New Roman" pitchFamily="18" charset="0"/>
                <a:cs typeface="Times New Roman" pitchFamily="18" charset="0"/>
              </a:rPr>
              <a:t>Обосновывается все то, что не является очевидным по ходу выполнения задания,  объясняются дополнительные построения, если они производились. Например, нет необходимости пояснять, что обе части уравнения возводятся в квадрат, записывать в общем виде формулы корней квадратного уравнения, тригонометрические тождества и т.д. </a:t>
            </a:r>
            <a:endParaRPr lang="ru-RU" b="1">
              <a:solidFill>
                <a:srgbClr val="1F4E79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450850" algn="just">
              <a:tabLst>
                <a:tab pos="201613" algn="l"/>
                <a:tab pos="633413" algn="l"/>
              </a:tabLst>
              <a:defRPr/>
            </a:pPr>
            <a:endParaRPr lang="kk-KZ" b="1">
              <a:solidFill>
                <a:srgbClr val="1F4E79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450850" algn="just">
              <a:tabLst>
                <a:tab pos="201613" algn="l"/>
                <a:tab pos="633413" algn="l"/>
              </a:tabLst>
              <a:defRPr/>
            </a:pPr>
            <a:r>
              <a:rPr lang="kk-KZ" b="1">
                <a:solidFill>
                  <a:srgbClr val="1F4E79"/>
                </a:solidFill>
                <a:latin typeface="Times New Roman" pitchFamily="18" charset="0"/>
                <a:cs typeface="Times New Roman" pitchFamily="18" charset="0"/>
              </a:rPr>
              <a:t>Но должны быть обоснованы посторонние корни, отсутствие корней, построение дополнительных линий при выполнении задания на нахождение площади плоской фигуры или объема тела и т.д. </a:t>
            </a:r>
            <a:endParaRPr lang="ru-RU" b="1">
              <a:solidFill>
                <a:srgbClr val="1F4E79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450850" algn="just">
              <a:tabLst>
                <a:tab pos="201613" algn="l"/>
                <a:tab pos="633413" algn="l"/>
              </a:tabLst>
              <a:defRPr/>
            </a:pPr>
            <a:endParaRPr lang="ru-RU" b="1">
              <a:solidFill>
                <a:srgbClr val="1F4E79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450850" algn="just">
              <a:tabLst>
                <a:tab pos="201613" algn="l"/>
                <a:tab pos="633413" algn="l"/>
              </a:tabLst>
              <a:defRPr/>
            </a:pPr>
            <a:r>
              <a:rPr lang="ru-RU" b="1" i="1">
                <a:solidFill>
                  <a:srgbClr val="1F4E79"/>
                </a:solidFill>
                <a:latin typeface="Times New Roman" pitchFamily="18" charset="0"/>
                <a:cs typeface="Times New Roman" pitchFamily="18" charset="0"/>
              </a:rPr>
              <a:t>Требования к решению экзаменационных заданий</a:t>
            </a:r>
            <a:r>
              <a:rPr lang="kk-KZ" b="1" i="1">
                <a:solidFill>
                  <a:srgbClr val="1F4E79"/>
                </a:solidFill>
                <a:latin typeface="Times New Roman" pitchFamily="18" charset="0"/>
                <a:cs typeface="Times New Roman" pitchFamily="18" charset="0"/>
              </a:rPr>
              <a:t>:  </a:t>
            </a:r>
            <a:endParaRPr lang="ru-RU" b="1" i="1">
              <a:solidFill>
                <a:srgbClr val="1F4E79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450850" algn="just">
              <a:buFontTx/>
              <a:buChar char="•"/>
              <a:tabLst>
                <a:tab pos="201613" algn="l"/>
                <a:tab pos="633413" algn="l"/>
              </a:tabLst>
              <a:defRPr/>
            </a:pPr>
            <a:r>
              <a:rPr lang="ru-RU" b="1" i="1">
                <a:solidFill>
                  <a:srgbClr val="1F4E79"/>
                </a:solidFill>
                <a:latin typeface="Times New Roman" pitchFamily="18" charset="0"/>
                <a:cs typeface="Times New Roman" pitchFamily="18" charset="0"/>
              </a:rPr>
              <a:t>правильность решения; </a:t>
            </a:r>
          </a:p>
          <a:p>
            <a:pPr indent="450850" algn="just">
              <a:buFontTx/>
              <a:buChar char="•"/>
              <a:tabLst>
                <a:tab pos="201613" algn="l"/>
                <a:tab pos="633413" algn="l"/>
              </a:tabLst>
              <a:defRPr/>
            </a:pPr>
            <a:r>
              <a:rPr lang="ru-RU" b="1" i="1">
                <a:solidFill>
                  <a:srgbClr val="1F4E79"/>
                </a:solidFill>
                <a:latin typeface="Times New Roman" pitchFamily="18" charset="0"/>
                <a:cs typeface="Times New Roman" pitchFamily="18" charset="0"/>
              </a:rPr>
              <a:t>обоснованность решения; </a:t>
            </a:r>
          </a:p>
          <a:p>
            <a:pPr indent="450850" algn="just">
              <a:buFontTx/>
              <a:buChar char="•"/>
              <a:tabLst>
                <a:tab pos="201613" algn="l"/>
                <a:tab pos="633413" algn="l"/>
              </a:tabLst>
              <a:defRPr/>
            </a:pPr>
            <a:r>
              <a:rPr lang="ru-RU" b="1" i="1">
                <a:solidFill>
                  <a:srgbClr val="1F4E79"/>
                </a:solidFill>
                <a:latin typeface="Times New Roman" pitchFamily="18" charset="0"/>
                <a:cs typeface="Times New Roman" pitchFamily="18" charset="0"/>
              </a:rPr>
              <a:t>полнота решения;</a:t>
            </a:r>
          </a:p>
          <a:p>
            <a:pPr indent="450850" algn="just">
              <a:buFontTx/>
              <a:buChar char="•"/>
              <a:tabLst>
                <a:tab pos="201613" algn="l"/>
                <a:tab pos="633413" algn="l"/>
              </a:tabLst>
              <a:defRPr/>
            </a:pPr>
            <a:r>
              <a:rPr lang="ru-RU" b="1" i="1">
                <a:solidFill>
                  <a:srgbClr val="1F4E79"/>
                </a:solidFill>
                <a:latin typeface="Times New Roman" pitchFamily="18" charset="0"/>
                <a:cs typeface="Times New Roman" pitchFamily="18" charset="0"/>
              </a:rPr>
              <a:t>рациональность решения;</a:t>
            </a:r>
          </a:p>
          <a:p>
            <a:pPr indent="450850" algn="just">
              <a:buFontTx/>
              <a:buChar char="•"/>
              <a:tabLst>
                <a:tab pos="201613" algn="l"/>
                <a:tab pos="633413" algn="l"/>
              </a:tabLst>
              <a:defRPr/>
            </a:pPr>
            <a:r>
              <a:rPr lang="ru-RU" b="1" i="1">
                <a:solidFill>
                  <a:srgbClr val="1F4E79"/>
                </a:solidFill>
                <a:latin typeface="Times New Roman" pitchFamily="18" charset="0"/>
                <a:cs typeface="Times New Roman" pitchFamily="18" charset="0"/>
              </a:rPr>
              <a:t>соблюдение правил правописания</a:t>
            </a:r>
            <a:r>
              <a:rPr lang="kk-KZ" b="1" i="1">
                <a:solidFill>
                  <a:srgbClr val="1F4E79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55299" name="Picture 3" descr="Картинки по запросу картинки на тему экзамены по математике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3575" y="3922714"/>
            <a:ext cx="3519488" cy="2638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5687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TextBox 3"/>
          <p:cNvSpPr txBox="1">
            <a:spLocks noChangeArrowheads="1"/>
          </p:cNvSpPr>
          <p:nvPr/>
        </p:nvSpPr>
        <p:spPr bwMode="auto">
          <a:xfrm>
            <a:off x="624417" y="476025"/>
            <a:ext cx="110490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b="1" dirty="0">
                <a:latin typeface="Times New Roman" pitchFamily="18" charset="0"/>
                <a:cs typeface="Times New Roman" pitchFamily="18" charset="0"/>
              </a:rPr>
              <a:t>Предметы итоговой аттестации</a:t>
            </a:r>
            <a:endParaRPr lang="en-US" altLang="ru-RU" b="1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(Приказ МОН РК №125 от 18.03.2008 г.</a:t>
            </a:r>
          </a:p>
          <a:p>
            <a:pPr algn="ctr" eaLnBrk="1" hangingPunct="1"/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Внесены изменения приказом </a:t>
            </a:r>
            <a:r>
              <a:rPr lang="kk-KZ" dirty="0">
                <a:latin typeface="Times New Roman" pitchFamily="18" charset="0"/>
                <a:cs typeface="Times New Roman" pitchFamily="18" charset="0"/>
              </a:rPr>
              <a:t>МОН РК </a:t>
            </a: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№47 </a:t>
            </a:r>
            <a:r>
              <a:rPr lang="kk-KZ" dirty="0">
                <a:latin typeface="Times New Roman" pitchFamily="18" charset="0"/>
                <a:cs typeface="Times New Roman" pitchFamily="18" charset="0"/>
              </a:rPr>
              <a:t>от </a:t>
            </a: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09.02.2018)</a:t>
            </a:r>
            <a:endParaRPr lang="ru-RU" alt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8852" name="TextBox 2"/>
          <p:cNvSpPr txBox="1">
            <a:spLocks noChangeArrowheads="1"/>
          </p:cNvSpPr>
          <p:nvPr/>
        </p:nvSpPr>
        <p:spPr bwMode="auto">
          <a:xfrm>
            <a:off x="484717" y="5615582"/>
            <a:ext cx="113284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Все экзамены проводятся в школах</a:t>
            </a: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Тестирование проводится в один день по всей республике, по месту обучения учащихся.</a:t>
            </a:r>
          </a:p>
          <a:p>
            <a:pPr>
              <a:defRPr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3840754"/>
              </p:ext>
            </p:extLst>
          </p:nvPr>
        </p:nvGraphicFramePr>
        <p:xfrm>
          <a:off x="620184" y="1825711"/>
          <a:ext cx="11053233" cy="361219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266788"/>
                <a:gridCol w="4786445"/>
              </a:tblGrid>
              <a:tr h="368210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Предметы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1912" marR="121912" marT="45721" marB="457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Форма экзамена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1912" marR="121912" marT="45721" marB="45721"/>
                </a:tc>
              </a:tr>
              <a:tr h="447989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Родной язык и литература (язык обучения)</a:t>
                      </a:r>
                      <a:endParaRPr lang="ru-RU" sz="18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1912" marR="121912" marT="45721" marB="457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Письменный экзамен – эссе (3 часа)</a:t>
                      </a:r>
                      <a:endParaRPr lang="ru-RU" sz="18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1912" marR="121912" marT="45721" marB="45721"/>
                </a:tc>
              </a:tr>
              <a:tr h="447989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История Казахстана</a:t>
                      </a:r>
                      <a:endParaRPr lang="ru-RU" sz="18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1912" marR="121912" marT="45721" marB="457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Устный экзамен (билеты)</a:t>
                      </a:r>
                      <a:endParaRPr lang="ru-RU" sz="18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1912" marR="121912" marT="45721" marB="45721"/>
                </a:tc>
              </a:tr>
              <a:tr h="427768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Алгебра и начала анализа</a:t>
                      </a:r>
                      <a:endParaRPr lang="ru-RU" sz="18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1912" marR="121912" marT="45721" marB="457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Письменный экзамен (5 часов)</a:t>
                      </a:r>
                      <a:endParaRPr lang="ru-RU" sz="18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1912" marR="121912" marT="45721" marB="45721"/>
                </a:tc>
              </a:tr>
              <a:tr h="777242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Казахский язык в школах с русским, узбекским, уйгурским</a:t>
                      </a:r>
                      <a:r>
                        <a:rPr lang="kk-KZ" sz="18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и</a:t>
                      </a:r>
                      <a:r>
                        <a:rPr lang="ru-RU" sz="18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таджикским языками обучения</a:t>
                      </a:r>
                      <a:endParaRPr lang="ru-RU" sz="18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18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Русский язык в школах с казахским языком обучения</a:t>
                      </a:r>
                      <a:endParaRPr lang="ru-RU" sz="18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1912" marR="121912" marT="45721" marB="45721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Тестирование</a:t>
                      </a:r>
                      <a:endParaRPr lang="ru-RU" sz="18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1912" marR="121912" marT="45721" marB="45721" anchor="ctr"/>
                </a:tc>
              </a:tr>
              <a:tr h="1005841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Предмет по выбору </a:t>
                      </a:r>
                      <a:r>
                        <a:rPr lang="kk-KZ" sz="18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(</a:t>
                      </a:r>
                      <a:r>
                        <a:rPr lang="ru-RU" sz="18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физика, химия, биология, география, геометрия, всемирная история, литература, иностранный язык (английский, французский, немецкий), информатика</a:t>
                      </a:r>
                      <a:r>
                        <a:rPr lang="kk-KZ" sz="18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  <a:endParaRPr lang="ru-RU" sz="18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1912" marR="121912" marT="45721" marB="45721"/>
                </a:tc>
                <a:tc vMerge="1">
                  <a:txBody>
                    <a:bodyPr/>
                    <a:lstStyle/>
                    <a:p>
                      <a:endParaRPr lang="ru-RU" sz="1500" dirty="0">
                        <a:solidFill>
                          <a:schemeClr val="accent1">
                            <a:lumMod val="75000"/>
                          </a:schemeClr>
                        </a:solidFill>
                      </a:endParaRPr>
                    </a:p>
                  </a:txBody>
                  <a:tcPr marL="91443" marR="91443" marT="45724" marB="45724"/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3461512" y="1399355"/>
            <a:ext cx="5651499" cy="4000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4 обязательных предмета + 1 предмет по выбору</a:t>
            </a:r>
          </a:p>
        </p:txBody>
      </p:sp>
      <p:sp>
        <p:nvSpPr>
          <p:cNvPr id="52252" name="Номер слайда 1"/>
          <p:cNvSpPr>
            <a:spLocks noGrp="1"/>
          </p:cNvSpPr>
          <p:nvPr>
            <p:ph type="sldNum" sz="quarter" idx="12"/>
          </p:nvPr>
        </p:nvSpPr>
        <p:spPr bwMode="auto">
          <a:xfrm>
            <a:off x="9347200" y="6356350"/>
            <a:ext cx="2844800" cy="365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AEFF3E3C-32E6-4341-9742-56784718E8F9}" type="slidenum">
              <a:rPr lang="ru-RU" smtClean="0">
                <a:latin typeface="Times New Roman" pitchFamily="18" charset="0"/>
                <a:cs typeface="Times New Roman" pitchFamily="18" charset="0"/>
              </a:rPr>
              <a:pPr/>
              <a:t>2</a:t>
            </a:fld>
            <a:endParaRPr lang="ru-RU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7222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3136197"/>
              </p:ext>
            </p:extLst>
          </p:nvPr>
        </p:nvGraphicFramePr>
        <p:xfrm>
          <a:off x="1643063" y="906463"/>
          <a:ext cx="8915400" cy="5624706"/>
        </p:xfrm>
        <a:graphic>
          <a:graphicData uri="http://schemas.openxmlformats.org/drawingml/2006/table">
            <a:tbl>
              <a:tblPr/>
              <a:tblGrid>
                <a:gridCol w="2227262"/>
                <a:gridCol w="2228850"/>
                <a:gridCol w="2228850"/>
                <a:gridCol w="2230438"/>
              </a:tblGrid>
              <a:tr h="28040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F4E7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Отметка «5»</a:t>
                      </a:r>
                    </a:p>
                  </a:txBody>
                  <a:tcPr marL="45436" marR="4543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F4E7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Отметка «</a:t>
                      </a:r>
                      <a:r>
                        <a:rPr kumimoji="0" lang="kk-KZ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F4E7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F4E7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»</a:t>
                      </a:r>
                    </a:p>
                  </a:txBody>
                  <a:tcPr marL="45436" marR="4543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F4E7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Отметка «</a:t>
                      </a:r>
                      <a:r>
                        <a:rPr kumimoji="0" lang="kk-KZ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F4E7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F4E7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»</a:t>
                      </a:r>
                    </a:p>
                  </a:txBody>
                  <a:tcPr marL="45436" marR="4543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F4E7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Отметка «</a:t>
                      </a:r>
                      <a:r>
                        <a:rPr kumimoji="0" lang="kk-KZ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F4E7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F4E7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»</a:t>
                      </a:r>
                    </a:p>
                  </a:txBody>
                  <a:tcPr marL="45436" marR="4543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6282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F4E7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</a:t>
                      </a:r>
                      <a:r>
                        <a:rPr kumimoji="0" lang="ru-RU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1F4E7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абота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F4E7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выполнена полностью: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F4E7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 (ОГН), 6 (ЕМН, углубленное изучение) заданий</a:t>
                      </a:r>
                    </a:p>
                  </a:txBody>
                  <a:tcPr marL="45436" marR="4543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F4E7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работе выполнено правильно </a:t>
                      </a: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F4E7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 (ОГН), 4 или 5 (ЕМН, углубленное изучение) заданий (вне зависимости от уровня сложности)</a:t>
                      </a:r>
                    </a:p>
                  </a:txBody>
                  <a:tcPr marL="45436" marR="4543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F4E7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р</a:t>
                      </a: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F4E7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аботе выполнено </a:t>
                      </a:r>
                      <a:r>
                        <a:rPr kumimoji="0" lang="kk-KZ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F4E7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правильно не менее 3 заданий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1F4E79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F4E7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(вне зависимости от уровня сложности)</a:t>
                      </a:r>
                    </a:p>
                  </a:txBody>
                  <a:tcPr marL="45436" marR="4543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F4E7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 выполнено больше половины заданий 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1F4E79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5436" marR="4543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4323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F4E7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</a:t>
                      </a: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F4E7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решении нет математических ошибок </a:t>
                      </a:r>
                    </a:p>
                  </a:txBody>
                  <a:tcPr marL="45436" marR="4543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F4E7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</a:t>
                      </a: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F4E7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опущена одна ошибка или два-три недочета в преобразованиях и вычислениях, рисунках, чертежах или графиках </a:t>
                      </a:r>
                    </a:p>
                  </a:txBody>
                  <a:tcPr marL="45436" marR="4543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F4E7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</a:t>
                      </a: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F4E7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опущены </a:t>
                      </a:r>
                      <a:r>
                        <a:rPr kumimoji="0" lang="kk-KZ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F4E7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две-три</a:t>
                      </a: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F4E7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ошибки или три-четыре недочета в выкладках, чертежах или графиках, но учащийся владеет обязательными знаниями и умениями </a:t>
                      </a:r>
                    </a:p>
                  </a:txBody>
                  <a:tcPr marL="45436" marR="4543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F4E7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</a:t>
                      </a: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F4E7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опущено более трех ошибок, показывающих, что учащийся не владеет</a:t>
                      </a:r>
                      <a:b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F4E7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F4E7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обязательными знаниями и умениями по данной теме в полной мере</a:t>
                      </a:r>
                    </a:p>
                  </a:txBody>
                  <a:tcPr marL="45436" marR="4543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380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F4E7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Логичность и полнота изложения материала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1F4E79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5436" marR="4543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F4E7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Отдельные неточности в изложении материала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1F4E79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5436" marR="4543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F4E7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Отдельные нарушения логики изложения материала, неполнота раскрытия материала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1F4E79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5436" marR="4543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F4E7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Нарушена логика изложения материала 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1F4E79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5436" marR="4543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67937" name="Rectangle 1"/>
          <p:cNvSpPr>
            <a:spLocks noChangeArrowheads="1"/>
          </p:cNvSpPr>
          <p:nvPr/>
        </p:nvSpPr>
        <p:spPr bwMode="auto">
          <a:xfrm>
            <a:off x="2302933" y="265457"/>
            <a:ext cx="7518401" cy="40011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anchor="ctr">
            <a:spAutoFit/>
          </a:bodyPr>
          <a:lstStyle/>
          <a:p>
            <a:pPr indent="450850" algn="ctr">
              <a:defRPr/>
            </a:pPr>
            <a:r>
              <a:rPr lang="kk-KZ" sz="2000" b="1" i="1">
                <a:solidFill>
                  <a:srgbClr val="1F4E79"/>
                </a:solidFill>
                <a:latin typeface="Times New Roman" pitchFamily="18" charset="0"/>
                <a:cs typeface="Times New Roman" pitchFamily="18" charset="0"/>
              </a:rPr>
              <a:t>Критериии оценивания</a:t>
            </a:r>
            <a:endParaRPr lang="ru-RU" sz="2000" b="1">
              <a:solidFill>
                <a:srgbClr val="1F4E7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0668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F3AB4-60B6-4A3D-B7B6-B524BC31F293}" type="slidenum">
              <a:rPr lang="ru-RU" smtClean="0"/>
              <a:t>21</a:t>
            </a:fld>
            <a:endParaRPr lang="ru-RU"/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609599" y="274638"/>
            <a:ext cx="11111345" cy="5948032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8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Устный экзамен по Истории Казахстана</a:t>
            </a:r>
            <a:endParaRPr lang="ru-RU" sz="8000" dirty="0"/>
          </a:p>
        </p:txBody>
      </p:sp>
    </p:spTree>
    <p:extLst>
      <p:ext uri="{BB962C8B-B14F-4D97-AF65-F5344CB8AC3E}">
        <p14:creationId xmlns:p14="http://schemas.microsoft.com/office/powerpoint/2010/main" val="131761765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1"/>
          <p:cNvSpPr>
            <a:spLocks noChangeArrowheads="1"/>
          </p:cNvSpPr>
          <p:nvPr/>
        </p:nvSpPr>
        <p:spPr bwMode="auto">
          <a:xfrm>
            <a:off x="1057811" y="943353"/>
            <a:ext cx="10027887" cy="1631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indent="889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2000" b="1" i="1" dirty="0">
                <a:solidFill>
                  <a:srgbClr val="1F4E7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билетов </a:t>
            </a:r>
            <a:r>
              <a:rPr lang="ru-RU" altLang="ru-RU" sz="2000" dirty="0">
                <a:solidFill>
                  <a:srgbClr val="1F4E7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20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altLang="ru-RU" sz="20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вопроса</a:t>
            </a:r>
            <a:r>
              <a:rPr lang="ru-RU" altLang="ru-RU" sz="2000" dirty="0">
                <a:solidFill>
                  <a:srgbClr val="1F4E7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20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000" b="1" i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1-й  вопрос</a:t>
            </a:r>
            <a:r>
              <a:rPr lang="ru-RU" altLang="ru-RU" sz="20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000" dirty="0">
                <a:solidFill>
                  <a:srgbClr val="1F4E7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содержит материал курса истории древнего  и средневекового Казахстана</a:t>
            </a:r>
          </a:p>
          <a:p>
            <a:pPr algn="just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2000" b="1" i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2-й вопрос</a:t>
            </a:r>
            <a:r>
              <a:rPr lang="ru-RU" altLang="ru-RU" sz="20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000" dirty="0">
                <a:solidFill>
                  <a:srgbClr val="1F4E7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по курсу новой и новейшей истории Казахстана</a:t>
            </a:r>
          </a:p>
          <a:p>
            <a:pPr algn="just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2000" b="1" i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3-й  вопрос</a:t>
            </a:r>
            <a:r>
              <a:rPr lang="ru-RU" altLang="ru-RU" sz="20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000" dirty="0">
                <a:solidFill>
                  <a:srgbClr val="1F4E7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задания практического  характера (работа с исторической картой,  терминологией, характеристика исторической личности)</a:t>
            </a:r>
          </a:p>
        </p:txBody>
      </p:sp>
      <p:sp>
        <p:nvSpPr>
          <p:cNvPr id="34819" name="Rectangle 1"/>
          <p:cNvSpPr>
            <a:spLocks noChangeArrowheads="1"/>
          </p:cNvSpPr>
          <p:nvPr/>
        </p:nvSpPr>
        <p:spPr bwMode="auto">
          <a:xfrm>
            <a:off x="1106302" y="3819738"/>
            <a:ext cx="9979396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indent="45085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2000" u="sng" dirty="0">
                <a:solidFill>
                  <a:srgbClr val="1F4E7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Если обучающийся не ответил на вопросы по билету, Комиссия разрешает ему взять второй билет (оценка в данном случае снижается на 1 балл).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106302" y="314621"/>
            <a:ext cx="9979396" cy="40011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000" b="1" i="1">
                <a:solidFill>
                  <a:srgbClr val="1F4E79"/>
                </a:solidFill>
                <a:latin typeface="Times New Roman" pitchFamily="18" charset="0"/>
                <a:cs typeface="Times New Roman" pitchFamily="18" charset="0"/>
              </a:rPr>
              <a:t>Устный экзамен по истории Казахстана</a:t>
            </a:r>
            <a:endParaRPr lang="ru-RU" sz="2000" i="1">
              <a:solidFill>
                <a:srgbClr val="1F4E7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106302" y="4642338"/>
            <a:ext cx="9979396" cy="1015663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ru-RU" sz="2000" i="1" dirty="0">
                <a:solidFill>
                  <a:srgbClr val="1F4E79"/>
                </a:solidFill>
                <a:latin typeface="Times New Roman" pitchFamily="18" charset="0"/>
                <a:cs typeface="Times New Roman" pitchFamily="18" charset="0"/>
              </a:rPr>
              <a:t>Использование на экзамене современных технических средств и приспособлений запрещается. Все необходимые дополнительные материалы (карты, схемы, таблицы и т.д.) готовит учитель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106302" y="2928907"/>
            <a:ext cx="9979396" cy="40011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000" dirty="0">
                <a:solidFill>
                  <a:srgbClr val="1F4E79"/>
                </a:solidFill>
                <a:latin typeface="Times New Roman" pitchFamily="18" charset="0"/>
                <a:cs typeface="Times New Roman" pitchFamily="18" charset="0"/>
              </a:rPr>
              <a:t>Каждому выпускнику отводится </a:t>
            </a:r>
            <a:r>
              <a:rPr lang="ru-RU" sz="20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20 минут </a:t>
            </a:r>
            <a:r>
              <a:rPr lang="ru-RU" sz="2000" dirty="0">
                <a:solidFill>
                  <a:srgbClr val="1F4E79"/>
                </a:solidFill>
                <a:latin typeface="Times New Roman" pitchFamily="18" charset="0"/>
                <a:cs typeface="Times New Roman" pitchFamily="18" charset="0"/>
              </a:rPr>
              <a:t>на подготовку ответа</a:t>
            </a:r>
          </a:p>
        </p:txBody>
      </p:sp>
      <p:sp>
        <p:nvSpPr>
          <p:cNvPr id="34823" name="AutoShape 3" descr="Картинки по запросу картинки на тему экзамены по истории Казахстана"/>
          <p:cNvSpPr>
            <a:spLocks noChangeAspect="1" noChangeArrowheads="1"/>
          </p:cNvSpPr>
          <p:nvPr/>
        </p:nvSpPr>
        <p:spPr bwMode="auto">
          <a:xfrm>
            <a:off x="1668463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</p:spTree>
    <p:extLst>
      <p:ext uri="{BB962C8B-B14F-4D97-AF65-F5344CB8AC3E}">
        <p14:creationId xmlns:p14="http://schemas.microsoft.com/office/powerpoint/2010/main" val="3494254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5642" y="1086417"/>
            <a:ext cx="11139055" cy="5269934"/>
          </a:xfrm>
        </p:spPr>
        <p:txBody>
          <a:bodyPr>
            <a:normAutofit fontScale="70000" lnSpcReduction="20000"/>
          </a:bodyPr>
          <a:lstStyle/>
          <a:p>
            <a:pPr marL="0" indent="0" algn="just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Билет № 11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Правовые нормы, положенные в основу </a:t>
            </a:r>
            <a:r>
              <a:rPr lang="kk-KZ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Законов Тауке хана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kk-KZ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Жеты Жарғы»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kk-KZ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Характеристика задания:</a:t>
            </a:r>
            <a:r>
              <a:rPr lang="kk-KZ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проверка уровня знаний особенностей становления и развития государств на территории Казахстана.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Ответ: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основу «</a:t>
            </a:r>
            <a:r>
              <a:rPr lang="kk-KZ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Жеты Жарғы» были положены сформировавшиеся при прежних ханах правовые нормы управления государством и народом – «Проторенный путь Касым хана», «Исконный путь Есим хана». Бии трех жузов – Толе би, Казыбек би и Айтеке би – переработали и привели в единую систему названные своды законов применительно к жизни, быту, общественно-социальной среде казахов в условиях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XVIII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века. К пяти главам законов </a:t>
            </a:r>
            <a:r>
              <a:rPr lang="kk-KZ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«Проторенный путь Касым хана» были прибавлены еще две главы. В свод законов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kk-KZ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Жеты Жарғы» вошли правила, обычаи и традиции понятные и доступные народу. Они отвечали понятиям социальной и правовой справедливости казахского общества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XVIII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века. </a:t>
            </a:r>
            <a:r>
              <a:rPr lang="kk-KZ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Свод законов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kk-KZ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Жеты Жарғы» способствовал политическому объединению казахского народа, ослабил распри и разногласия между жузами, родами и племенами. Свод законов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kk-KZ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Жеты Жарғы» усилил ханскую власть на законодательной основе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kk-KZ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Источник:</a:t>
            </a:r>
            <a:r>
              <a:rPr lang="kk-KZ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С.Жолдасбаев История средневекового Казахстана. Алматы., 2012 г. С. 179.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86F3339-145E-456F-AF61-CED16E4D91E7}" type="slidenum">
              <a:rPr lang="ru-RU" altLang="ru-RU" smtClean="0"/>
              <a:pPr>
                <a:defRPr/>
              </a:pPr>
              <a:t>23</a:t>
            </a:fld>
            <a:endParaRPr lang="ru-RU" altLang="ru-RU"/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605643" y="335310"/>
            <a:ext cx="11139054" cy="40011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wrap="square" anchor="ctr">
            <a:spAutoFit/>
          </a:bodyPr>
          <a:lstStyle/>
          <a:p>
            <a:pPr indent="450850" algn="ctr">
              <a:defRPr/>
            </a:pPr>
            <a:r>
              <a:rPr lang="kk-KZ" sz="2000" b="1" i="1" dirty="0">
                <a:solidFill>
                  <a:srgbClr val="1F4E79"/>
                </a:solidFill>
                <a:latin typeface="Times New Roman" pitchFamily="18" charset="0"/>
                <a:cs typeface="Times New Roman" pitchFamily="18" charset="0"/>
              </a:rPr>
              <a:t>Пример ответа на билет по Истории Казахстана</a:t>
            </a:r>
            <a:endParaRPr lang="ru-RU" sz="2000" b="1" i="1" dirty="0">
              <a:solidFill>
                <a:srgbClr val="1F4E79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921513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3139" y="803801"/>
            <a:ext cx="11578440" cy="5228864"/>
          </a:xfrm>
        </p:spPr>
        <p:txBody>
          <a:bodyPr>
            <a:noAutofit/>
          </a:bodyPr>
          <a:lstStyle/>
          <a:p>
            <a:pPr indent="0" algn="just">
              <a:spcBef>
                <a:spcPts val="0"/>
              </a:spcBef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Охарактеризуйте восстание 1916 года как национально-освободительное движение </a:t>
            </a:r>
          </a:p>
          <a:p>
            <a:pPr indent="0" algn="just">
              <a:spcBef>
                <a:spcPts val="0"/>
              </a:spcBef>
              <a:buNone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 algn="just">
              <a:spcBef>
                <a:spcPts val="0"/>
              </a:spcBef>
              <a:buNone/>
            </a:pPr>
            <a:r>
              <a:rPr lang="kk-KZ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Характеристика задания: </a:t>
            </a:r>
            <a:r>
              <a:rPr lang="kk-KZ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определение знания политических процессов, умения выявления характера, сути процессов, событий</a:t>
            </a:r>
          </a:p>
          <a:p>
            <a:pPr indent="0" algn="just">
              <a:spcBef>
                <a:spcPts val="0"/>
              </a:spcBef>
              <a:buNone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 algn="just">
              <a:spcBef>
                <a:spcPts val="0"/>
              </a:spcBef>
              <a:buNone/>
            </a:pPr>
            <a:r>
              <a:rPr lang="kk-KZ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Ответ: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Причины, характер, движущие силы, а также действия восстания 1916 года характеризуют его как национально-освободительное движение. Причины восстания: </a:t>
            </a:r>
          </a:p>
          <a:p>
            <a:pPr indent="0" algn="just">
              <a:spcBef>
                <a:spcPts val="0"/>
              </a:spcBef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1.Аграрная политика царизма</a:t>
            </a:r>
          </a:p>
          <a:p>
            <a:pPr indent="0" algn="just">
              <a:spcBef>
                <a:spcPts val="0"/>
              </a:spcBef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2.Переселенческая политика</a:t>
            </a:r>
          </a:p>
          <a:p>
            <a:pPr indent="0" algn="just">
              <a:spcBef>
                <a:spcPts val="0"/>
              </a:spcBef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Массовое изъятие земель</a:t>
            </a:r>
          </a:p>
          <a:p>
            <a:pPr indent="0" algn="just">
              <a:spcBef>
                <a:spcPts val="0"/>
              </a:spcBef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4.Увеличение налогов (в том числе военных)</a:t>
            </a:r>
          </a:p>
          <a:p>
            <a:pPr indent="0" algn="just">
              <a:spcBef>
                <a:spcPts val="0"/>
              </a:spcBef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5.Тяготы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мировой войны</a:t>
            </a:r>
          </a:p>
          <a:p>
            <a:endParaRPr lang="ru-RU" sz="16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86F3339-145E-456F-AF61-CED16E4D91E7}" type="slidenum">
              <a:rPr lang="ru-RU" altLang="ru-RU" smtClean="0"/>
              <a:pPr>
                <a:defRPr/>
              </a:pPr>
              <a:t>24</a:t>
            </a:fld>
            <a:endParaRPr lang="ru-RU" altLang="ru-RU"/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855023" y="255432"/>
            <a:ext cx="11055928" cy="40011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wrap="square" anchor="ctr">
            <a:spAutoFit/>
          </a:bodyPr>
          <a:lstStyle/>
          <a:p>
            <a:pPr indent="450850" algn="ctr">
              <a:defRPr/>
            </a:pPr>
            <a:r>
              <a:rPr lang="kk-KZ" sz="2000" b="1" i="1" dirty="0">
                <a:solidFill>
                  <a:srgbClr val="1F4E79"/>
                </a:solidFill>
                <a:latin typeface="Times New Roman" pitchFamily="18" charset="0"/>
                <a:cs typeface="Times New Roman" pitchFamily="18" charset="0"/>
              </a:rPr>
              <a:t>Пример ответа на билет по Истории Казахстана</a:t>
            </a:r>
            <a:endParaRPr lang="ru-RU" sz="2000" b="1" i="1" dirty="0">
              <a:solidFill>
                <a:srgbClr val="1F4E79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821909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3139" y="803801"/>
            <a:ext cx="11578440" cy="5228864"/>
          </a:xfrm>
        </p:spPr>
        <p:txBody>
          <a:bodyPr>
            <a:noAutofit/>
          </a:bodyPr>
          <a:lstStyle/>
          <a:p>
            <a:pPr indent="0" algn="just">
              <a:spcBef>
                <a:spcPts val="0"/>
              </a:spcBef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Основная причина восстания – национальное и социальное угнетение.</a:t>
            </a:r>
          </a:p>
          <a:p>
            <a:pPr indent="0" algn="just">
              <a:spcBef>
                <a:spcPts val="0"/>
              </a:spcBef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Поводом к восстания послужил набор джигитов-казахов на обустройство оборонительных сооружений и тыловые работы в возрасте от 19 до 43 лет, в количестве 500 тыс. человек.</a:t>
            </a:r>
          </a:p>
          <a:p>
            <a:pPr indent="0" algn="just">
              <a:spcBef>
                <a:spcPts val="0"/>
              </a:spcBef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1916 г. 25 июня царь издал указ «О реквизиции инородцев Средней Азии и Казахстана для оборонительных и тыловых работ». «Реквизированные инородцы» должны были заменить русских солдат и рабочих на тыловых работах.</a:t>
            </a:r>
          </a:p>
          <a:p>
            <a:pPr indent="0" algn="just">
              <a:spcBef>
                <a:spcPts val="0"/>
              </a:spcBef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Территория движения – весь Казахстан, Средняя Азия, часть Сибири и Кавказа. Основные очаги: на юго-востоке – Семиречье, на северо-западе – Тургай.</a:t>
            </a:r>
          </a:p>
          <a:p>
            <a:pPr indent="0" algn="just">
              <a:spcBef>
                <a:spcPts val="0"/>
              </a:spcBef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Движущие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силы – народные массы: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шаруа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рабочие и ремесленники, представители зарождающейся национальной интеллигенции, представители других народов – русские, дунгане, узбеки, уйгуры, киргизы. Характер движения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антиколониальный, антиимпериалистический.</a:t>
            </a:r>
          </a:p>
          <a:p>
            <a:pPr indent="0" algn="just">
              <a:spcBef>
                <a:spcPts val="0"/>
              </a:spcBef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Восставший народ первым делом восстановил в Степи традиционные доколониальные институты государственного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управления.Историческое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значение восстания продемонстрировало рост классового самосознания казахского народа. Восстание стало школой вооруженной борьбы против царского самодержавия. Осознание себя силой, способной к вооруженной борьбе против колониальной экспансии Российского самодержавия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>
              <a:spcBef>
                <a:spcPts val="0"/>
              </a:spcBef>
              <a:buNone/>
            </a:pPr>
            <a:r>
              <a:rPr lang="kk-KZ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Источник: </a:t>
            </a:r>
            <a:r>
              <a:rPr lang="kk-KZ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Истори Казахстана, 9 кл. М.Козыбаев, 2013 г. Стр. 10. Б.Аяган, 2013 г., стр. 13.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6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86F3339-145E-456F-AF61-CED16E4D91E7}" type="slidenum">
              <a:rPr lang="ru-RU" altLang="ru-RU" smtClean="0"/>
              <a:pPr>
                <a:defRPr/>
              </a:pPr>
              <a:t>25</a:t>
            </a:fld>
            <a:endParaRPr lang="ru-RU" altLang="ru-RU"/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855023" y="255432"/>
            <a:ext cx="11055928" cy="40011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wrap="square" anchor="ctr">
            <a:spAutoFit/>
          </a:bodyPr>
          <a:lstStyle/>
          <a:p>
            <a:pPr indent="450850" algn="ctr">
              <a:defRPr/>
            </a:pPr>
            <a:r>
              <a:rPr lang="kk-KZ" sz="2000" b="1" i="1" dirty="0">
                <a:solidFill>
                  <a:srgbClr val="1F4E79"/>
                </a:solidFill>
                <a:latin typeface="Times New Roman" pitchFamily="18" charset="0"/>
                <a:cs typeface="Times New Roman" pitchFamily="18" charset="0"/>
              </a:rPr>
              <a:t>Пример ответа на билет по Истории Казахстана</a:t>
            </a:r>
            <a:endParaRPr lang="ru-RU" sz="2000" b="1" i="1" dirty="0">
              <a:solidFill>
                <a:srgbClr val="1F4E79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714608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86F3339-145E-456F-AF61-CED16E4D91E7}" type="slidenum">
              <a:rPr lang="ru-RU" altLang="ru-RU" smtClean="0"/>
              <a:pPr>
                <a:defRPr/>
              </a:pPr>
              <a:t>26</a:t>
            </a:fld>
            <a:endParaRPr lang="ru-RU" altLang="ru-RU"/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1318161" y="371826"/>
            <a:ext cx="10264239" cy="40011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wrap="square" anchor="ctr">
            <a:spAutoFit/>
          </a:bodyPr>
          <a:lstStyle/>
          <a:p>
            <a:pPr indent="450850" algn="ctr">
              <a:defRPr/>
            </a:pPr>
            <a:r>
              <a:rPr lang="kk-KZ" sz="2000" b="1" i="1" dirty="0">
                <a:solidFill>
                  <a:srgbClr val="1F4E79"/>
                </a:solidFill>
                <a:latin typeface="Times New Roman" pitchFamily="18" charset="0"/>
                <a:cs typeface="Times New Roman" pitchFamily="18" charset="0"/>
              </a:rPr>
              <a:t>Пример ответа на билет по Истории Казахстана</a:t>
            </a:r>
            <a:endParaRPr lang="ru-RU" sz="2000" b="1" i="1" dirty="0">
              <a:solidFill>
                <a:srgbClr val="1F4E7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Rectangle 20"/>
          <p:cNvSpPr>
            <a:spLocks noChangeArrowheads="1"/>
          </p:cNvSpPr>
          <p:nvPr/>
        </p:nvSpPr>
        <p:spPr bwMode="auto">
          <a:xfrm>
            <a:off x="1318161" y="932159"/>
            <a:ext cx="8042778" cy="6771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>
              <a:tabLst>
                <a:tab pos="269875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>
              <a:tabLst>
                <a:tab pos="269875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>
              <a:tabLst>
                <a:tab pos="269875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>
              <a:tabLst>
                <a:tab pos="269875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>
              <a:tabLst>
                <a:tab pos="269875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269875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269875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269875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269875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3. Заполните схему «Улусы на территории Казахстана».</a:t>
            </a:r>
            <a:endParaRPr lang="ru-RU" altLang="ru-RU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altLang="ru-RU" dirty="0"/>
          </a:p>
        </p:txBody>
      </p:sp>
      <p:pic>
        <p:nvPicPr>
          <p:cNvPr id="25" name="Рисунок 24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8161" y="1523455"/>
            <a:ext cx="10022774" cy="388762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26" name="Rectangle 21"/>
          <p:cNvSpPr>
            <a:spLocks noChangeArrowheads="1"/>
          </p:cNvSpPr>
          <p:nvPr/>
        </p:nvSpPr>
        <p:spPr bwMode="auto">
          <a:xfrm>
            <a:off x="1175657" y="5519020"/>
            <a:ext cx="10406743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>
              <a:tabLst>
                <a:tab pos="269875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>
              <a:tabLst>
                <a:tab pos="269875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>
              <a:tabLst>
                <a:tab pos="269875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>
              <a:tabLst>
                <a:tab pos="269875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>
              <a:tabLst>
                <a:tab pos="269875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269875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269875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269875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269875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Характеристика задания:</a:t>
            </a:r>
            <a:r>
              <a:rPr lang="ru-RU" alt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проверка умения схематично представлять теоретический материал, структурировать накопленные знания, проводить анализ, синтез и оценку исторической информации.</a:t>
            </a:r>
            <a:endParaRPr lang="ru-RU" alt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002528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86F3339-145E-456F-AF61-CED16E4D91E7}" type="slidenum">
              <a:rPr lang="ru-RU" altLang="ru-RU" smtClean="0"/>
              <a:pPr>
                <a:defRPr/>
              </a:pPr>
              <a:t>27</a:t>
            </a:fld>
            <a:endParaRPr lang="ru-RU" altLang="ru-RU"/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641268" y="351992"/>
            <a:ext cx="10941132" cy="40011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wrap="square" anchor="ctr">
            <a:spAutoFit/>
          </a:bodyPr>
          <a:lstStyle/>
          <a:p>
            <a:pPr indent="450850" algn="ctr">
              <a:defRPr/>
            </a:pPr>
            <a:r>
              <a:rPr lang="kk-KZ" sz="2000" b="1" i="1" dirty="0">
                <a:solidFill>
                  <a:srgbClr val="1F4E79"/>
                </a:solidFill>
                <a:latin typeface="Times New Roman" pitchFamily="18" charset="0"/>
                <a:cs typeface="Times New Roman" pitchFamily="18" charset="0"/>
              </a:rPr>
              <a:t>Пример ответа на билет по Истории Казахстана</a:t>
            </a:r>
            <a:endParaRPr lang="ru-RU" sz="2000" b="1" i="1" dirty="0">
              <a:solidFill>
                <a:srgbClr val="1F4E7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Rectangle 20"/>
          <p:cNvSpPr>
            <a:spLocks noChangeArrowheads="1"/>
          </p:cNvSpPr>
          <p:nvPr/>
        </p:nvSpPr>
        <p:spPr bwMode="auto">
          <a:xfrm>
            <a:off x="926275" y="948625"/>
            <a:ext cx="9406747" cy="6771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>
              <a:tabLst>
                <a:tab pos="269875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>
              <a:tabLst>
                <a:tab pos="269875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>
              <a:tabLst>
                <a:tab pos="269875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>
              <a:tabLst>
                <a:tab pos="269875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>
              <a:tabLst>
                <a:tab pos="269875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269875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269875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269875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269875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altLang="ru-RU" dirty="0"/>
          </a:p>
        </p:txBody>
      </p:sp>
      <p:sp>
        <p:nvSpPr>
          <p:cNvPr id="26" name="Rectangle 21"/>
          <p:cNvSpPr>
            <a:spLocks noChangeArrowheads="1"/>
          </p:cNvSpPr>
          <p:nvPr/>
        </p:nvSpPr>
        <p:spPr bwMode="auto">
          <a:xfrm>
            <a:off x="641268" y="5710021"/>
            <a:ext cx="10521537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>
              <a:tabLst>
                <a:tab pos="269875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>
              <a:tabLst>
                <a:tab pos="269875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>
              <a:tabLst>
                <a:tab pos="269875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>
              <a:tabLst>
                <a:tab pos="269875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>
              <a:tabLst>
                <a:tab pos="269875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269875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269875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269875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269875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Источник: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История средневекового Казахстана: Учебник для 7 класса общеобразовательной школы.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С.Жолдасбаев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2 – е изд.,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перераб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– Алматы: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Атамура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2012. Стр.95 – 101.</a:t>
            </a:r>
          </a:p>
        </p:txBody>
      </p:sp>
      <p:pic>
        <p:nvPicPr>
          <p:cNvPr id="8" name="Рисунок 7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268" y="1370857"/>
            <a:ext cx="10941132" cy="416544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5654204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89" name="Rectangle 1"/>
          <p:cNvSpPr>
            <a:spLocks noChangeArrowheads="1"/>
          </p:cNvSpPr>
          <p:nvPr/>
        </p:nvSpPr>
        <p:spPr bwMode="auto">
          <a:xfrm>
            <a:off x="4351338" y="2362201"/>
            <a:ext cx="6146800" cy="3140075"/>
          </a:xfrm>
          <a:prstGeom prst="rect">
            <a:avLst/>
          </a:prstGeom>
          <a:noFill/>
          <a:ln w="9525">
            <a:solidFill>
              <a:schemeClr val="accent6">
                <a:lumMod val="50000"/>
              </a:schemeClr>
            </a:solidFill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indent="450850" algn="just">
              <a:tabLst>
                <a:tab pos="201613" algn="l"/>
                <a:tab pos="633413" algn="l"/>
              </a:tabLst>
              <a:defRPr/>
            </a:pPr>
            <a:r>
              <a:rPr lang="ru-RU" b="1" i="1">
                <a:solidFill>
                  <a:srgbClr val="1F4E79"/>
                </a:solidFill>
                <a:latin typeface="Times New Roman" pitchFamily="18" charset="0"/>
                <a:cs typeface="Times New Roman" pitchFamily="18" charset="0"/>
              </a:rPr>
              <a:t>Базовый уровень</a:t>
            </a:r>
            <a:r>
              <a:rPr lang="ru-RU">
                <a:solidFill>
                  <a:srgbClr val="1F4E79"/>
                </a:solidFill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pPr indent="450850" algn="just">
              <a:buFontTx/>
              <a:buChar char="•"/>
              <a:tabLst>
                <a:tab pos="201613" algn="l"/>
                <a:tab pos="633413" algn="l"/>
              </a:tabLst>
              <a:defRPr/>
            </a:pPr>
            <a:r>
              <a:rPr lang="ru-RU">
                <a:solidFill>
                  <a:srgbClr val="1F4E79"/>
                </a:solidFill>
                <a:latin typeface="Times New Roman" pitchFamily="18" charset="0"/>
                <a:cs typeface="Times New Roman" pitchFamily="18" charset="0"/>
              </a:rPr>
              <a:t>знание основных фактов, процессов	и явлений, событий истории Казахстана, периодизации истории Казахстана.</a:t>
            </a:r>
          </a:p>
          <a:p>
            <a:pPr indent="450850" algn="just">
              <a:tabLst>
                <a:tab pos="201613" algn="l"/>
                <a:tab pos="633413" algn="l"/>
              </a:tabLst>
              <a:defRPr/>
            </a:pPr>
            <a:r>
              <a:rPr lang="ru-RU" b="1" i="1">
                <a:solidFill>
                  <a:srgbClr val="1F4E79"/>
                </a:solidFill>
                <a:latin typeface="Times New Roman" pitchFamily="18" charset="0"/>
                <a:cs typeface="Times New Roman" pitchFamily="18" charset="0"/>
              </a:rPr>
              <a:t>Повышенный уровень:</a:t>
            </a:r>
          </a:p>
          <a:p>
            <a:pPr indent="450850" algn="just">
              <a:buFontTx/>
              <a:buChar char="•"/>
              <a:tabLst>
                <a:tab pos="201613" algn="l"/>
                <a:tab pos="633413" algn="l"/>
              </a:tabLst>
              <a:defRPr/>
            </a:pPr>
            <a:r>
              <a:rPr lang="ru-RU">
                <a:solidFill>
                  <a:srgbClr val="1F4E79"/>
                </a:solidFill>
                <a:latin typeface="Times New Roman" pitchFamily="18" charset="0"/>
                <a:cs typeface="Times New Roman" pitchFamily="18" charset="0"/>
              </a:rPr>
              <a:t>умение анализировать, систематизировать устанавливать причинно-следственные связи событий, характеризовать общественно-политическую ситуацию на основе дополнительных исторических, картографических хронологических источников; </a:t>
            </a:r>
          </a:p>
          <a:p>
            <a:pPr indent="450850" algn="just">
              <a:buFontTx/>
              <a:buChar char="•"/>
              <a:tabLst>
                <a:tab pos="201613" algn="l"/>
                <a:tab pos="633413" algn="l"/>
              </a:tabLst>
              <a:defRPr/>
            </a:pPr>
            <a:r>
              <a:rPr lang="ru-RU">
                <a:solidFill>
                  <a:srgbClr val="1F4E79"/>
                </a:solidFill>
                <a:latin typeface="Times New Roman" pitchFamily="18" charset="0"/>
                <a:cs typeface="Times New Roman" pitchFamily="18" charset="0"/>
              </a:rPr>
              <a:t>обобщать, делать выводы и умозаключения. </a:t>
            </a:r>
          </a:p>
        </p:txBody>
      </p:sp>
      <p:pic>
        <p:nvPicPr>
          <p:cNvPr id="59395" name="Picture 3" descr="Картинки по запросу картинки на тему экзамены по истории Казахстана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2138" y="2381250"/>
            <a:ext cx="2095500" cy="289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862139" y="335788"/>
            <a:ext cx="8509000" cy="3693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indent="450850" algn="ctr">
              <a:tabLst>
                <a:tab pos="201613" algn="l"/>
                <a:tab pos="633413" algn="l"/>
              </a:tabLst>
              <a:defRPr/>
            </a:pPr>
            <a:r>
              <a:rPr lang="ru-RU" b="1" i="1">
                <a:solidFill>
                  <a:srgbClr val="1F4E79"/>
                </a:solidFill>
                <a:latin typeface="Times New Roman" pitchFamily="18" charset="0"/>
                <a:cs typeface="Times New Roman" pitchFamily="18" charset="0"/>
              </a:rPr>
              <a:t>Оценивание. История Казахстана</a:t>
            </a:r>
            <a:r>
              <a:rPr lang="ru-RU">
                <a:solidFill>
                  <a:srgbClr val="1F4E79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785938" y="5707064"/>
            <a:ext cx="8712200" cy="937576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indent="450850" algn="ctr">
              <a:tabLst>
                <a:tab pos="201613" algn="l"/>
                <a:tab pos="633413" algn="l"/>
              </a:tabLst>
              <a:defRPr/>
            </a:pPr>
            <a:r>
              <a:rPr lang="ru-RU">
                <a:solidFill>
                  <a:srgbClr val="1F4E79"/>
                </a:solidFill>
                <a:latin typeface="Times New Roman" pitchFamily="18" charset="0"/>
                <a:cs typeface="Times New Roman" pitchFamily="18" charset="0"/>
              </a:rPr>
              <a:t>Требования к максимальному оцениванию </a:t>
            </a:r>
            <a:r>
              <a:rPr lang="ru-RU" b="1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3-го вопроса </a:t>
            </a:r>
            <a:r>
              <a:rPr lang="ru-RU">
                <a:solidFill>
                  <a:srgbClr val="1F4E79"/>
                </a:solidFill>
                <a:latin typeface="Times New Roman" pitchFamily="18" charset="0"/>
                <a:cs typeface="Times New Roman" pitchFamily="18" charset="0"/>
              </a:rPr>
              <a:t>билета в </a:t>
            </a:r>
            <a:r>
              <a:rPr lang="ru-RU" b="1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10 баллов </a:t>
            </a:r>
            <a:r>
              <a:rPr lang="ru-RU">
                <a:solidFill>
                  <a:srgbClr val="1F4E79"/>
                </a:solidFill>
                <a:latin typeface="Times New Roman" pitchFamily="18" charset="0"/>
                <a:cs typeface="Times New Roman" pitchFamily="18" charset="0"/>
              </a:rPr>
              <a:t>при работе с исторической картой, терминологией и при характеристике исторической личности</a:t>
            </a:r>
          </a:p>
        </p:txBody>
      </p:sp>
      <p:sp>
        <p:nvSpPr>
          <p:cNvPr id="59400" name="Прямоугольник 5"/>
          <p:cNvSpPr>
            <a:spLocks noChangeArrowheads="1"/>
          </p:cNvSpPr>
          <p:nvPr/>
        </p:nvSpPr>
        <p:spPr bwMode="auto">
          <a:xfrm>
            <a:off x="1785939" y="942975"/>
            <a:ext cx="8569325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45085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tabLst>
                <a:tab pos="201613" algn="l"/>
                <a:tab pos="633413" algn="l"/>
              </a:tabLst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>
                <a:tab pos="201613" algn="l"/>
                <a:tab pos="633413" algn="l"/>
              </a:tabLst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>
                <a:tab pos="201613" algn="l"/>
                <a:tab pos="633413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>
                <a:tab pos="201613" algn="l"/>
                <a:tab pos="633413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>
                <a:tab pos="201613" algn="l"/>
                <a:tab pos="633413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201613" algn="l"/>
                <a:tab pos="633413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201613" algn="l"/>
                <a:tab pos="633413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201613" algn="l"/>
                <a:tab pos="633413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201613" algn="l"/>
                <a:tab pos="633413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800">
                <a:solidFill>
                  <a:srgbClr val="1F4E7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Требования к оцениванию </a:t>
            </a:r>
            <a:r>
              <a:rPr lang="ru-RU" altLang="ru-RU" sz="1800" b="1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1-го и 2-го вопросов</a:t>
            </a:r>
            <a:r>
              <a:rPr lang="ru-RU" altLang="ru-RU" sz="1800">
                <a:solidFill>
                  <a:srgbClr val="1F4E7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каждый из которых оценивается максимально в </a:t>
            </a:r>
            <a:r>
              <a:rPr lang="ru-RU" altLang="ru-RU" sz="1800" b="1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баллов</a:t>
            </a:r>
            <a:r>
              <a:rPr lang="ru-RU" altLang="ru-RU" sz="1800">
                <a:solidFill>
                  <a:srgbClr val="1F4E7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>
              <a:lnSpc>
                <a:spcPct val="100000"/>
              </a:lnSpc>
              <a:spcBef>
                <a:spcPct val="0"/>
              </a:spcBef>
              <a:buFontTx/>
              <a:buChar char="•"/>
            </a:pPr>
            <a:r>
              <a:rPr lang="ru-RU" altLang="ru-RU" sz="1800" b="1" i="1">
                <a:solidFill>
                  <a:srgbClr val="1F4E7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базовый уровень </a:t>
            </a:r>
            <a:r>
              <a:rPr lang="ru-RU" altLang="ru-RU" sz="1800">
                <a:solidFill>
                  <a:srgbClr val="1F4E7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ответа – 1-6 баллов;</a:t>
            </a:r>
          </a:p>
          <a:p>
            <a:pPr algn="just">
              <a:lnSpc>
                <a:spcPct val="100000"/>
              </a:lnSpc>
              <a:spcBef>
                <a:spcPct val="0"/>
              </a:spcBef>
              <a:buFontTx/>
              <a:buChar char="•"/>
            </a:pPr>
            <a:r>
              <a:rPr lang="ru-RU" altLang="ru-RU" sz="1800" b="1" i="1">
                <a:solidFill>
                  <a:srgbClr val="1F4E7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повышенный уровень </a:t>
            </a:r>
            <a:r>
              <a:rPr lang="ru-RU" altLang="ru-RU" sz="1800">
                <a:solidFill>
                  <a:srgbClr val="1F4E7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ответа – 7-10 баллов.</a:t>
            </a:r>
          </a:p>
        </p:txBody>
      </p:sp>
    </p:spTree>
    <p:extLst>
      <p:ext uri="{BB962C8B-B14F-4D97-AF65-F5344CB8AC3E}">
        <p14:creationId xmlns:p14="http://schemas.microsoft.com/office/powerpoint/2010/main" val="2665981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1"/>
          <p:cNvSpPr>
            <a:spLocks noChangeArrowheads="1"/>
          </p:cNvSpPr>
          <p:nvPr/>
        </p:nvSpPr>
        <p:spPr bwMode="auto">
          <a:xfrm>
            <a:off x="1955800" y="311150"/>
            <a:ext cx="8262938" cy="181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indent="45085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tabLst>
                <a:tab pos="201613" algn="l"/>
                <a:tab pos="633413" algn="l"/>
              </a:tabLst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>
                <a:tab pos="201613" algn="l"/>
                <a:tab pos="633413" algn="l"/>
              </a:tabLst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>
                <a:tab pos="201613" algn="l"/>
                <a:tab pos="633413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>
                <a:tab pos="201613" algn="l"/>
                <a:tab pos="633413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>
                <a:tab pos="201613" algn="l"/>
                <a:tab pos="633413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201613" algn="l"/>
                <a:tab pos="633413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201613" algn="l"/>
                <a:tab pos="633413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201613" algn="l"/>
                <a:tab pos="633413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201613" algn="l"/>
                <a:tab pos="633413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600" b="1">
                <a:solidFill>
                  <a:srgbClr val="1F4E7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Критерии оценивания: 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Char char="•"/>
            </a:pPr>
            <a:r>
              <a:rPr lang="ru-RU" altLang="ru-RU" sz="1600">
                <a:solidFill>
                  <a:srgbClr val="1F4E7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локализация объектов и событий на исторической карте;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Char char="•"/>
            </a:pPr>
            <a:r>
              <a:rPr lang="ru-RU" altLang="ru-RU" sz="1600">
                <a:solidFill>
                  <a:srgbClr val="1F4E7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умение отображать исторические факты и события в схемах и составление хронологических таблиц; 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Char char="•"/>
            </a:pPr>
            <a:r>
              <a:rPr lang="ru-RU" altLang="ru-RU" sz="1600">
                <a:solidFill>
                  <a:srgbClr val="1F4E7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историческая характеристика личности и оценка его роли; 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Char char="•"/>
            </a:pPr>
            <a:r>
              <a:rPr lang="ru-RU" altLang="ru-RU" sz="1600">
                <a:solidFill>
                  <a:srgbClr val="1F4E7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умение рассказывать об историческом событии, опираясь на иллюстративный материал</a:t>
            </a: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938339" y="2201863"/>
          <a:ext cx="8340725" cy="2839212"/>
        </p:xfrm>
        <a:graphic>
          <a:graphicData uri="http://schemas.openxmlformats.org/drawingml/2006/table">
            <a:tbl>
              <a:tblPr/>
              <a:tblGrid>
                <a:gridCol w="731837"/>
                <a:gridCol w="5838825"/>
                <a:gridCol w="1770063"/>
              </a:tblGrid>
              <a:tr h="31538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F4E7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 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F4E79"/>
                        </a:solidFill>
                        <a:effectLst/>
                        <a:latin typeface="Cambria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F4E7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Критерии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1F4E79"/>
                        </a:solidFill>
                        <a:effectLst/>
                        <a:latin typeface="Cambria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F4E7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Баллы 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1F4E79"/>
                        </a:solidFill>
                        <a:effectLst/>
                        <a:latin typeface="Cambria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538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F4E7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1F4E79"/>
                        </a:solidFill>
                        <a:effectLst/>
                        <a:latin typeface="Cambria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F4E7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Общий уровень знаний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1F4E79"/>
                        </a:solidFill>
                        <a:effectLst/>
                        <a:latin typeface="Cambria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F4E7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</a:t>
                      </a:r>
                      <a:r>
                        <a:rPr kumimoji="0" lang="en-US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1F4E7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балл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F4E79"/>
                        </a:solidFill>
                        <a:effectLst/>
                        <a:latin typeface="Cambria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3076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F4E7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1F4E79"/>
                        </a:solidFill>
                        <a:effectLst/>
                        <a:latin typeface="Cambria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F4E7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Знание конкретной проблемы и использование исторических источников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1F4E79"/>
                        </a:solidFill>
                        <a:effectLst/>
                        <a:latin typeface="Cambria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F4E7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 баллов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1F4E79"/>
                        </a:solidFill>
                        <a:effectLst/>
                        <a:latin typeface="Cambria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3076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F4E7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1F4E79"/>
                        </a:solidFill>
                        <a:effectLst/>
                        <a:latin typeface="Cambria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F4E7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Логическое и аналитическое мышление, стройность и стиль изложения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1F4E79"/>
                        </a:solidFill>
                        <a:effectLst/>
                        <a:latin typeface="Cambria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F4E7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 балла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1F4E79"/>
                        </a:solidFill>
                        <a:effectLst/>
                        <a:latin typeface="Cambria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538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F4E7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1F4E79"/>
                        </a:solidFill>
                        <a:effectLst/>
                        <a:latin typeface="Cambria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F4E7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Навыки по раскрытию исторического материала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1F4E79"/>
                        </a:solidFill>
                        <a:effectLst/>
                        <a:latin typeface="Cambria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F4E7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балл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1F4E79"/>
                        </a:solidFill>
                        <a:effectLst/>
                        <a:latin typeface="Cambria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3076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F4E7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1F4E79"/>
                        </a:solidFill>
                        <a:effectLst/>
                        <a:latin typeface="Cambria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F4E7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Способность к конструктивным выводам и умозаключениям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1F4E79"/>
                        </a:solidFill>
                        <a:effectLst/>
                        <a:latin typeface="Cambria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F4E7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балл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1F4E79"/>
                        </a:solidFill>
                        <a:effectLst/>
                        <a:latin typeface="Cambria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1930400" y="5329238"/>
          <a:ext cx="8389938" cy="560832"/>
        </p:xfrm>
        <a:graphic>
          <a:graphicData uri="http://schemas.openxmlformats.org/drawingml/2006/table">
            <a:tbl>
              <a:tblPr/>
              <a:tblGrid>
                <a:gridCol w="3810000"/>
                <a:gridCol w="1144588"/>
                <a:gridCol w="1146175"/>
                <a:gridCol w="1144587"/>
                <a:gridCol w="1144588"/>
              </a:tblGrid>
              <a:tr h="280194">
                <a:tc>
                  <a:txBody>
                    <a:bodyPr/>
                    <a:lstStyle/>
                    <a:p>
                      <a:pPr marL="77788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F4E7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Отметка</a:t>
                      </a: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F4E7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F4E7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 пятибал</a:t>
                      </a: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F4E7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л</a:t>
                      </a: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F4E7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ьной шкале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1F4E79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F4E7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«2»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1F4E79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F4E7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«3»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1F4E79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F4E7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«4»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1F4E79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F4E7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«5»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1F4E79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0194">
                <a:tc>
                  <a:txBody>
                    <a:bodyPr/>
                    <a:lstStyle/>
                    <a:p>
                      <a:pPr marL="77788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F4E7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Общий балл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1F4E79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F4E7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0–</a:t>
                      </a: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F4E7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F4E7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F4E7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–1</a:t>
                      </a: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F4E7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F4E7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F4E7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F4E7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–2</a:t>
                      </a: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F4E7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F4E7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F4E7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F4E7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–</a:t>
                      </a: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F4E7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83709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0010" y="366398"/>
            <a:ext cx="11495315" cy="1143000"/>
          </a:xfrm>
        </p:spPr>
        <p:txBody>
          <a:bodyPr>
            <a:noAutofit/>
          </a:bodyPr>
          <a:lstStyle/>
          <a:p>
            <a:r>
              <a:rPr lang="kk-KZ" sz="2400" b="1" dirty="0" smtClean="0">
                <a:latin typeface="Times New Roman" pitchFamily="18" charset="0"/>
                <a:cs typeface="Times New Roman" pitchFamily="18" charset="0"/>
              </a:rPr>
              <a:t>Форма и количество тестовых заданий для итоговой аттестации выпускников общеобразовательных школ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на 2017-2018 год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4227900"/>
              </p:ext>
            </p:extLst>
          </p:nvPr>
        </p:nvGraphicFramePr>
        <p:xfrm>
          <a:off x="239350" y="1772815"/>
          <a:ext cx="11617289" cy="3974841"/>
        </p:xfrm>
        <a:graphic>
          <a:graphicData uri="http://schemas.openxmlformats.org/drawingml/2006/table">
            <a:tbl>
              <a:tblPr firstRow="1" firstCol="1" lastCol="1" bandRow="1">
                <a:tableStyleId>{5940675A-B579-460E-94D1-54222C63F5DA}</a:tableStyleId>
              </a:tblPr>
              <a:tblGrid>
                <a:gridCol w="2743517"/>
                <a:gridCol w="2435408"/>
                <a:gridCol w="4326131"/>
                <a:gridCol w="2112233"/>
              </a:tblGrid>
              <a:tr h="88078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Предметы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3184" marR="5318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800">
                          <a:effectLst/>
                        </a:rPr>
                        <a:t>Формат экзаменов</a:t>
                      </a:r>
                      <a:endParaRPr lang="ru-RU" sz="180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3184" marR="5318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800" dirty="0">
                          <a:effectLst/>
                        </a:rPr>
                        <a:t>Количество и форма тестовых заданий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3184" marR="5318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800" dirty="0">
                          <a:effectLst/>
                        </a:rPr>
                        <a:t>Время тестирования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3184" marR="53184" marT="0" marB="0"/>
                </a:tc>
              </a:tr>
              <a:tr h="3094057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Казахский язык в школах с русским, узбекским, уйгурским</a:t>
                      </a:r>
                      <a:r>
                        <a:rPr lang="kk-KZ" sz="2000" dirty="0" smtClean="0"/>
                        <a:t> и</a:t>
                      </a:r>
                      <a:r>
                        <a:rPr lang="ru-RU" sz="2000" dirty="0" smtClean="0"/>
                        <a:t> таджикским языками обучения</a:t>
                      </a:r>
                    </a:p>
                    <a:p>
                      <a:r>
                        <a:rPr lang="ru-RU" sz="2000" dirty="0" smtClean="0"/>
                        <a:t>Русский язык в школах с казахским языком обучения</a:t>
                      </a:r>
                    </a:p>
                  </a:txBody>
                  <a:tcPr marL="53184" marR="531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800" dirty="0">
                          <a:effectLst/>
                        </a:rPr>
                        <a:t>Тестирование:</a:t>
                      </a:r>
                      <a:endParaRPr lang="ru-RU" sz="18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 1.Лексико-грамматический блок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2. Блок «</a:t>
                      </a:r>
                      <a:r>
                        <a:rPr lang="ru-RU" sz="1800" dirty="0" err="1">
                          <a:effectLst/>
                        </a:rPr>
                        <a:t>Аудирование</a:t>
                      </a:r>
                      <a:r>
                        <a:rPr lang="ru-RU" sz="1800" dirty="0">
                          <a:effectLst/>
                        </a:rPr>
                        <a:t>»                           3. Блок «Чтение»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3184" marR="53184" marT="0" marB="0"/>
                </a:tc>
                <a:tc>
                  <a:txBody>
                    <a:bodyPr/>
                    <a:lstStyle/>
                    <a:p>
                      <a:pPr marL="342900" indent="-342900" algn="l">
                        <a:lnSpc>
                          <a:spcPct val="115000"/>
                        </a:lnSpc>
                        <a:spcAft>
                          <a:spcPts val="0"/>
                        </a:spcAft>
                        <a:buAutoNum type="arabicPeriod"/>
                      </a:pPr>
                      <a:r>
                        <a:rPr lang="ru-RU" sz="1800" dirty="0" smtClean="0">
                          <a:effectLst/>
                        </a:rPr>
                        <a:t>Блок «</a:t>
                      </a:r>
                      <a:r>
                        <a:rPr lang="ru-RU" sz="1800" dirty="0" err="1" smtClean="0">
                          <a:effectLst/>
                        </a:rPr>
                        <a:t>Аудирование</a:t>
                      </a:r>
                      <a:r>
                        <a:rPr lang="ru-RU" sz="1800" dirty="0" smtClean="0">
                          <a:effectLst/>
                        </a:rPr>
                        <a:t>» – 10 тестовых заданий (2 текста, 200-250 слов)</a:t>
                      </a:r>
                    </a:p>
                    <a:p>
                      <a:pPr marL="342900" indent="-342900" algn="l">
                        <a:lnSpc>
                          <a:spcPct val="115000"/>
                        </a:lnSpc>
                        <a:spcAft>
                          <a:spcPts val="0"/>
                        </a:spcAft>
                        <a:buAutoNum type="arabicPeriod"/>
                      </a:pPr>
                      <a:r>
                        <a:rPr lang="ru-RU" sz="1800" dirty="0" smtClean="0">
                          <a:effectLst/>
                        </a:rPr>
                        <a:t>Лексико-грамматический </a:t>
                      </a:r>
                      <a:r>
                        <a:rPr lang="ru-RU" sz="1800" dirty="0">
                          <a:effectLst/>
                        </a:rPr>
                        <a:t>блок – </a:t>
                      </a:r>
                      <a:r>
                        <a:rPr lang="ru-RU" sz="1800" dirty="0" smtClean="0">
                          <a:effectLst/>
                        </a:rPr>
                        <a:t>20 </a:t>
                      </a:r>
                      <a:r>
                        <a:rPr lang="ru-RU" sz="1800" dirty="0">
                          <a:effectLst/>
                        </a:rPr>
                        <a:t>тестовых заданий с выбором одного правильного ответа    </a:t>
                      </a:r>
                      <a:endParaRPr lang="ru-RU" sz="1800" dirty="0" smtClean="0">
                        <a:effectLst/>
                      </a:endParaRPr>
                    </a:p>
                    <a:p>
                      <a:pPr marL="342900" indent="-342900" algn="l">
                        <a:lnSpc>
                          <a:spcPct val="115000"/>
                        </a:lnSpc>
                        <a:spcAft>
                          <a:spcPts val="0"/>
                        </a:spcAft>
                        <a:buAutoNum type="arabicPeriod"/>
                      </a:pPr>
                      <a:r>
                        <a:rPr lang="ru-RU" sz="1800" dirty="0" smtClean="0">
                          <a:effectLst/>
                        </a:rPr>
                        <a:t>Блок </a:t>
                      </a:r>
                      <a:r>
                        <a:rPr lang="ru-RU" sz="1800" dirty="0">
                          <a:effectLst/>
                        </a:rPr>
                        <a:t>«Чтение» – 10 тестовых заданий (2 текста, 200-250 слов)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3184" marR="5318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</a:rPr>
                        <a:t>80 </a:t>
                      </a:r>
                      <a:r>
                        <a:rPr lang="ru-RU" sz="1800" dirty="0">
                          <a:effectLst/>
                        </a:rPr>
                        <a:t>минут </a:t>
                      </a:r>
                      <a:endParaRPr lang="ru-RU" sz="1800" dirty="0" smtClean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3184" marR="53184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80399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89" name="Rectangle 1"/>
          <p:cNvSpPr>
            <a:spLocks noChangeArrowheads="1"/>
          </p:cNvSpPr>
          <p:nvPr/>
        </p:nvSpPr>
        <p:spPr bwMode="auto">
          <a:xfrm>
            <a:off x="1009403" y="2765993"/>
            <a:ext cx="9429997" cy="2246769"/>
          </a:xfrm>
          <a:prstGeom prst="rect">
            <a:avLst/>
          </a:prstGeom>
          <a:noFill/>
          <a:ln w="9525">
            <a:solidFill>
              <a:schemeClr val="accent1">
                <a:lumMod val="50000"/>
              </a:schemeClr>
            </a:solidFill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>
            <a:lvl1pPr indent="449263">
              <a:tabLst>
                <a:tab pos="201613" algn="l"/>
                <a:tab pos="630238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tabLst>
                <a:tab pos="201613" algn="l"/>
                <a:tab pos="630238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tabLst>
                <a:tab pos="201613" algn="l"/>
                <a:tab pos="630238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tabLst>
                <a:tab pos="201613" algn="l"/>
                <a:tab pos="630238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tabLst>
                <a:tab pos="201613" algn="l"/>
                <a:tab pos="630238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01613" algn="l"/>
                <a:tab pos="630238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01613" algn="l"/>
                <a:tab pos="630238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01613" algn="l"/>
                <a:tab pos="630238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01613" algn="l"/>
                <a:tab pos="630238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ru-RU" altLang="ru-RU" sz="20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40 </a:t>
            </a:r>
            <a:r>
              <a:rPr lang="ru-RU" altLang="ru-RU" sz="20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тестовых заданий</a:t>
            </a:r>
            <a:r>
              <a:rPr lang="ru-RU" altLang="ru-RU" sz="2000" dirty="0" smtClean="0">
                <a:solidFill>
                  <a:srgbClr val="1F4E7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2000" dirty="0">
                <a:solidFill>
                  <a:srgbClr val="1F4E7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разделенных на </a:t>
            </a:r>
            <a:r>
              <a:rPr lang="ru-RU" altLang="ru-RU" sz="2000" b="1" i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три блока</a:t>
            </a:r>
            <a:r>
              <a:rPr lang="ru-RU" altLang="ru-RU" sz="20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</a:p>
          <a:p>
            <a:pPr>
              <a:buFont typeface="Wingdings" panose="05000000000000000000" pitchFamily="2" charset="2"/>
              <a:buChar char="Ø"/>
              <a:defRPr/>
            </a:pPr>
            <a:r>
              <a:rPr lang="ru-RU" altLang="ru-RU" sz="2000" b="1" i="1" dirty="0">
                <a:solidFill>
                  <a:srgbClr val="00B050"/>
                </a:solidFill>
                <a:latin typeface="Times New Roman" panose="02020603050405020304" pitchFamily="18" charset="0"/>
              </a:rPr>
              <a:t>блок «</a:t>
            </a:r>
            <a:r>
              <a:rPr lang="ru-RU" altLang="ru-RU" sz="2000" b="1" i="1" dirty="0" err="1">
                <a:solidFill>
                  <a:srgbClr val="00B050"/>
                </a:solidFill>
                <a:latin typeface="Times New Roman" panose="02020603050405020304" pitchFamily="18" charset="0"/>
              </a:rPr>
              <a:t>Аудирование</a:t>
            </a:r>
            <a:r>
              <a:rPr lang="ru-RU" altLang="ru-RU" sz="2000" b="1" i="1" dirty="0">
                <a:solidFill>
                  <a:srgbClr val="00B050"/>
                </a:solidFill>
                <a:latin typeface="Times New Roman" panose="02020603050405020304" pitchFamily="18" charset="0"/>
              </a:rPr>
              <a:t>»  </a:t>
            </a:r>
            <a:r>
              <a:rPr lang="ru-RU" altLang="ru-RU" sz="2000" dirty="0">
                <a:solidFill>
                  <a:srgbClr val="1F4E79"/>
                </a:solidFill>
                <a:latin typeface="Times New Roman" panose="02020603050405020304" pitchFamily="18" charset="0"/>
              </a:rPr>
              <a:t>– 2 текста по 200-250 слов,  </a:t>
            </a:r>
            <a:r>
              <a:rPr lang="ru-RU" altLang="ru-RU" sz="2000" b="1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10 тестовых заданий</a:t>
            </a:r>
            <a:r>
              <a:rPr lang="ru-RU" altLang="ru-RU" sz="2000" dirty="0" smtClean="0">
                <a:solidFill>
                  <a:srgbClr val="1F4E79"/>
                </a:solidFill>
                <a:latin typeface="Times New Roman" panose="02020603050405020304" pitchFamily="18" charset="0"/>
              </a:rPr>
              <a:t>, с выбором одного правильного ответа; </a:t>
            </a:r>
            <a:endParaRPr lang="ru-RU" altLang="ru-RU" sz="2000" dirty="0" smtClean="0">
              <a:solidFill>
                <a:srgbClr val="1F4E7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Ø"/>
              <a:defRPr/>
            </a:pPr>
            <a:r>
              <a:rPr lang="ru-RU" altLang="ru-RU" sz="2000" b="1" i="1" dirty="0" smtClean="0">
                <a:solidFill>
                  <a:srgbClr val="00B05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лексико-грамматический </a:t>
            </a:r>
            <a:r>
              <a:rPr lang="ru-RU" altLang="ru-RU" sz="2000" b="1" i="1" dirty="0">
                <a:solidFill>
                  <a:srgbClr val="00B05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блок </a:t>
            </a:r>
            <a:r>
              <a:rPr lang="ru-RU" altLang="ru-RU" sz="2000" dirty="0">
                <a:solidFill>
                  <a:srgbClr val="1F4E79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</a:t>
            </a:r>
            <a:r>
              <a:rPr lang="ru-RU" altLang="ru-RU" sz="20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20 тестовых заданий </a:t>
            </a:r>
            <a:r>
              <a:rPr lang="ru-RU" altLang="ru-RU" sz="2000" dirty="0">
                <a:solidFill>
                  <a:srgbClr val="1F4E79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 выбором одного правильного ответа;</a:t>
            </a:r>
            <a:endParaRPr lang="ru-RU" altLang="ru-RU" sz="2000" dirty="0">
              <a:solidFill>
                <a:srgbClr val="1F4E7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Ø"/>
              <a:defRPr/>
            </a:pPr>
            <a:r>
              <a:rPr lang="ru-RU" altLang="ru-RU" sz="2000" b="1" i="1" dirty="0" smtClean="0">
                <a:solidFill>
                  <a:srgbClr val="00B050"/>
                </a:solidFill>
                <a:latin typeface="Times New Roman" panose="02020603050405020304" pitchFamily="18" charset="0"/>
              </a:rPr>
              <a:t>блок </a:t>
            </a:r>
            <a:r>
              <a:rPr lang="ru-RU" altLang="ru-RU" sz="2000" b="1" i="1" dirty="0">
                <a:solidFill>
                  <a:srgbClr val="00B050"/>
                </a:solidFill>
                <a:latin typeface="Times New Roman" panose="02020603050405020304" pitchFamily="18" charset="0"/>
              </a:rPr>
              <a:t>«Чтение» </a:t>
            </a:r>
            <a:r>
              <a:rPr lang="ru-RU" altLang="ru-RU" sz="2000" dirty="0">
                <a:solidFill>
                  <a:srgbClr val="1F4E79"/>
                </a:solidFill>
                <a:latin typeface="Times New Roman" panose="02020603050405020304" pitchFamily="18" charset="0"/>
              </a:rPr>
              <a:t>– 2 текста по 200-250</a:t>
            </a:r>
            <a:r>
              <a:rPr lang="ru-RU" altLang="ru-RU" sz="2000" dirty="0">
                <a:solidFill>
                  <a:srgbClr val="1F4E7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слов, </a:t>
            </a:r>
            <a:r>
              <a:rPr lang="ru-RU" altLang="ru-RU" sz="20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10 тестовых </a:t>
            </a:r>
            <a:r>
              <a:rPr lang="ru-RU" altLang="ru-RU" sz="2000" b="1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заданий </a:t>
            </a:r>
            <a:r>
              <a:rPr lang="ru-RU" altLang="ru-RU" sz="2000" dirty="0">
                <a:solidFill>
                  <a:srgbClr val="1F4E79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 выбором одного правильного ответа</a:t>
            </a:r>
            <a:r>
              <a:rPr lang="ru-RU" altLang="ru-RU" sz="2000" dirty="0" smtClean="0">
                <a:solidFill>
                  <a:srgbClr val="1F4E79"/>
                </a:solidFill>
                <a:latin typeface="Times New Roman" panose="02020603050405020304" pitchFamily="18" charset="0"/>
              </a:rPr>
              <a:t>.  </a:t>
            </a:r>
            <a:endParaRPr lang="ru-RU" altLang="ru-RU" sz="2000" dirty="0">
              <a:solidFill>
                <a:srgbClr val="1F4E7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009403" y="5194598"/>
            <a:ext cx="6534397" cy="923330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indent="449263">
              <a:tabLst>
                <a:tab pos="201613" algn="l"/>
                <a:tab pos="630238" algn="l"/>
              </a:tabLst>
              <a:defRPr/>
            </a:pPr>
            <a:r>
              <a:rPr lang="ru-RU" dirty="0">
                <a:solidFill>
                  <a:srgbClr val="1F4E79"/>
                </a:solidFill>
                <a:latin typeface="Times New Roman" pitchFamily="18" charset="0"/>
                <a:cs typeface="Times New Roman" pitchFamily="18" charset="0"/>
              </a:rPr>
              <a:t>Выпускник может максимально набрать </a:t>
            </a:r>
            <a:r>
              <a:rPr lang="ru-RU" b="1" i="1" dirty="0">
                <a:solidFill>
                  <a:srgbClr val="1F4E79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b="1" i="1" dirty="0" smtClean="0">
                <a:solidFill>
                  <a:srgbClr val="1F4E79"/>
                </a:solidFill>
                <a:latin typeface="Times New Roman" pitchFamily="18" charset="0"/>
                <a:cs typeface="Times New Roman" pitchFamily="18" charset="0"/>
              </a:rPr>
              <a:t>0 </a:t>
            </a:r>
            <a:r>
              <a:rPr lang="ru-RU" b="1" i="1" dirty="0">
                <a:solidFill>
                  <a:srgbClr val="1F4E79"/>
                </a:solidFill>
                <a:latin typeface="Times New Roman" pitchFamily="18" charset="0"/>
                <a:cs typeface="Times New Roman" pitchFamily="18" charset="0"/>
              </a:rPr>
              <a:t>баллов</a:t>
            </a:r>
            <a:r>
              <a:rPr lang="ru-RU" dirty="0">
                <a:solidFill>
                  <a:srgbClr val="1F4E79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indent="449263">
              <a:tabLst>
                <a:tab pos="201613" algn="l"/>
                <a:tab pos="630238" algn="l"/>
              </a:tabLst>
              <a:defRPr/>
            </a:pPr>
            <a:r>
              <a:rPr lang="ru-RU" dirty="0" smtClean="0">
                <a:solidFill>
                  <a:srgbClr val="1F4E79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40 </a:t>
            </a:r>
            <a:r>
              <a:rPr lang="ru-RU" dirty="0">
                <a:solidFill>
                  <a:srgbClr val="1F4E79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заданий с выбором одного правильного ответа - </a:t>
            </a:r>
            <a:r>
              <a:rPr lang="ru-RU" b="1" i="1" dirty="0">
                <a:solidFill>
                  <a:srgbClr val="1F4E79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4</a:t>
            </a:r>
            <a:r>
              <a:rPr lang="ru-RU" b="1" i="1" dirty="0" smtClean="0">
                <a:solidFill>
                  <a:srgbClr val="1F4E79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0 баллов </a:t>
            </a:r>
            <a:endParaRPr lang="ru-RU" b="1" i="1" dirty="0">
              <a:solidFill>
                <a:srgbClr val="1F4E79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456541" y="443618"/>
            <a:ext cx="5134263" cy="163121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algn="ctr">
              <a:tabLst>
                <a:tab pos="201613" algn="l"/>
                <a:tab pos="630238" algn="l"/>
              </a:tabLst>
              <a:defRPr/>
            </a:pPr>
            <a:r>
              <a:rPr lang="ru-RU" sz="2000" b="1" i="1" dirty="0">
                <a:solidFill>
                  <a:srgbClr val="1F4E79"/>
                </a:solidFill>
                <a:latin typeface="Times New Roman" pitchFamily="18" charset="0"/>
                <a:cs typeface="Times New Roman" pitchFamily="18" charset="0"/>
              </a:rPr>
              <a:t>Тестирование </a:t>
            </a:r>
            <a:endParaRPr lang="ru-RU" sz="2000" dirty="0">
              <a:solidFill>
                <a:srgbClr val="1F4E79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201613" algn="l"/>
                <a:tab pos="630238" algn="l"/>
              </a:tabLst>
              <a:defRPr/>
            </a:pPr>
            <a:r>
              <a:rPr lang="ru-RU" sz="2000" b="1" i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Казахский язык </a:t>
            </a:r>
          </a:p>
          <a:p>
            <a:pPr algn="ctr">
              <a:tabLst>
                <a:tab pos="201613" algn="l"/>
                <a:tab pos="630238" algn="l"/>
              </a:tabLst>
              <a:defRPr/>
            </a:pPr>
            <a:r>
              <a:rPr lang="ru-RU" sz="2000" i="1" dirty="0">
                <a:solidFill>
                  <a:srgbClr val="1F4E79"/>
                </a:solidFill>
                <a:latin typeface="Times New Roman" pitchFamily="18" charset="0"/>
                <a:cs typeface="Times New Roman" pitchFamily="18" charset="0"/>
              </a:rPr>
              <a:t>в школах с неказахским  языком обучения/ </a:t>
            </a:r>
          </a:p>
          <a:p>
            <a:pPr algn="ctr">
              <a:tabLst>
                <a:tab pos="201613" algn="l"/>
                <a:tab pos="630238" algn="l"/>
              </a:tabLst>
              <a:defRPr/>
            </a:pPr>
            <a:r>
              <a:rPr lang="ru-RU" sz="2000" b="1" i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Русский язык </a:t>
            </a:r>
          </a:p>
          <a:p>
            <a:pPr algn="ctr">
              <a:tabLst>
                <a:tab pos="201613" algn="l"/>
                <a:tab pos="630238" algn="l"/>
              </a:tabLst>
              <a:defRPr/>
            </a:pPr>
            <a:r>
              <a:rPr lang="ru-RU" sz="2000" i="1" dirty="0">
                <a:solidFill>
                  <a:srgbClr val="1F4E79"/>
                </a:solidFill>
                <a:latin typeface="Times New Roman" pitchFamily="18" charset="0"/>
                <a:cs typeface="Times New Roman" pitchFamily="18" charset="0"/>
              </a:rPr>
              <a:t>в школах с нерусским языком обучения</a:t>
            </a:r>
            <a:endParaRPr lang="ru-RU" sz="2000" dirty="0">
              <a:solidFill>
                <a:srgbClr val="1F4E7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886700" y="5409903"/>
            <a:ext cx="2552700" cy="708025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</a:ln>
        </p:spPr>
        <p:txBody>
          <a:bodyPr>
            <a:spAutoFit/>
          </a:bodyPr>
          <a:lstStyle/>
          <a:p>
            <a:pPr algn="ctr">
              <a:tabLst>
                <a:tab pos="201613" algn="l"/>
                <a:tab pos="630238" algn="l"/>
              </a:tabLst>
              <a:defRPr/>
            </a:pPr>
            <a:r>
              <a:rPr lang="ru-RU" sz="2000" dirty="0">
                <a:solidFill>
                  <a:srgbClr val="1F4E79"/>
                </a:solidFill>
                <a:latin typeface="Times New Roman" pitchFamily="18" charset="0"/>
                <a:cs typeface="Times New Roman" pitchFamily="18" charset="0"/>
              </a:rPr>
              <a:t>Продолжительность </a:t>
            </a:r>
            <a:r>
              <a:rPr lang="ru-RU" sz="20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– 80 минут</a:t>
            </a:r>
          </a:p>
        </p:txBody>
      </p:sp>
      <p:pic>
        <p:nvPicPr>
          <p:cNvPr id="36872" name="Picture 3" descr="Картинки по запросу картинки выпускные экзамены школьников в Казахстане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0550" y="254000"/>
            <a:ext cx="3511550" cy="2400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89379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5" name="Rectangle 1"/>
          <p:cNvSpPr>
            <a:spLocks noChangeArrowheads="1"/>
          </p:cNvSpPr>
          <p:nvPr/>
        </p:nvSpPr>
        <p:spPr bwMode="auto">
          <a:xfrm>
            <a:off x="1524001" y="5330223"/>
            <a:ext cx="9615053" cy="132343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>
              <a:tabLst>
                <a:tab pos="630238" algn="l"/>
              </a:tabLst>
              <a:defRPr/>
            </a:pPr>
            <a:r>
              <a:rPr lang="ru-RU" sz="20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Иностранный язык</a:t>
            </a:r>
          </a:p>
          <a:p>
            <a:pPr>
              <a:buFont typeface="Wingdings" pitchFamily="2" charset="2"/>
              <a:buChar char="§"/>
              <a:tabLst>
                <a:tab pos="630238" algn="l"/>
              </a:tabLst>
              <a:defRPr/>
            </a:pPr>
            <a:r>
              <a:rPr lang="ru-RU" sz="2000" dirty="0">
                <a:solidFill>
                  <a:srgbClr val="1F4E79"/>
                </a:solidFill>
                <a:latin typeface="Times New Roman" pitchFamily="18" charset="0"/>
                <a:cs typeface="Times New Roman" pitchFamily="18" charset="0"/>
              </a:rPr>
              <a:t>блок «</a:t>
            </a:r>
            <a:r>
              <a:rPr lang="ru-RU" sz="2000" dirty="0" err="1">
                <a:solidFill>
                  <a:srgbClr val="1F4E79"/>
                </a:solidFill>
                <a:latin typeface="Times New Roman" pitchFamily="18" charset="0"/>
                <a:cs typeface="Times New Roman" pitchFamily="18" charset="0"/>
              </a:rPr>
              <a:t>Аудирование</a:t>
            </a:r>
            <a:r>
              <a:rPr lang="ru-RU" sz="2000" dirty="0">
                <a:solidFill>
                  <a:srgbClr val="1F4E79"/>
                </a:solidFill>
                <a:latin typeface="Times New Roman" pitchFamily="18" charset="0"/>
                <a:cs typeface="Times New Roman" pitchFamily="18" charset="0"/>
              </a:rPr>
              <a:t>» – </a:t>
            </a:r>
            <a:r>
              <a:rPr lang="ru-RU" sz="20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 текста</a:t>
            </a:r>
            <a:r>
              <a:rPr lang="ru-RU" sz="2000" dirty="0" smtClean="0">
                <a:solidFill>
                  <a:srgbClr val="1F4E79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dirty="0">
                <a:solidFill>
                  <a:srgbClr val="1F4E79"/>
                </a:solidFill>
                <a:latin typeface="Times New Roman" pitchFamily="18" charset="0"/>
                <a:cs typeface="Times New Roman" pitchFamily="18" charset="0"/>
              </a:rPr>
              <a:t>200-250 слов, </a:t>
            </a:r>
            <a:r>
              <a:rPr lang="ru-RU" sz="20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10 тестовых заданий </a:t>
            </a:r>
            <a:r>
              <a:rPr lang="ru-RU" sz="2000" dirty="0">
                <a:solidFill>
                  <a:srgbClr val="1F4E79"/>
                </a:solidFill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2000" dirty="0" smtClean="0">
                <a:solidFill>
                  <a:srgbClr val="1F4E79"/>
                </a:solidFill>
                <a:latin typeface="Times New Roman" pitchFamily="18" charset="0"/>
                <a:cs typeface="Times New Roman" pitchFamily="18" charset="0"/>
              </a:rPr>
              <a:t>тексту </a:t>
            </a:r>
            <a:endParaRPr lang="ru-RU" sz="2000" dirty="0">
              <a:solidFill>
                <a:srgbClr val="1F4E79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§"/>
              <a:tabLst>
                <a:tab pos="630238" algn="l"/>
              </a:tabLst>
              <a:defRPr/>
            </a:pPr>
            <a:r>
              <a:rPr lang="ru-RU" sz="2000" dirty="0" smtClean="0">
                <a:solidFill>
                  <a:srgbClr val="1F4E79"/>
                </a:solidFill>
                <a:latin typeface="Times New Roman" pitchFamily="18" charset="0"/>
                <a:cs typeface="Times New Roman" pitchFamily="18" charset="0"/>
              </a:rPr>
              <a:t>лексико-грамматический </a:t>
            </a:r>
            <a:r>
              <a:rPr lang="ru-RU" sz="2000" dirty="0">
                <a:solidFill>
                  <a:srgbClr val="1F4E79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20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ru-RU" sz="2000" dirty="0">
                <a:solidFill>
                  <a:srgbClr val="1F4E7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solidFill>
                  <a:srgbClr val="1F4E79"/>
                </a:solidFill>
                <a:latin typeface="Times New Roman" pitchFamily="18" charset="0"/>
                <a:cs typeface="Times New Roman" pitchFamily="18" charset="0"/>
              </a:rPr>
              <a:t>заданий </a:t>
            </a:r>
            <a:r>
              <a:rPr lang="ru-RU" altLang="ru-RU" sz="2000" dirty="0" smtClean="0">
                <a:solidFill>
                  <a:srgbClr val="1F4E79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 </a:t>
            </a:r>
            <a:r>
              <a:rPr lang="ru-RU" altLang="ru-RU" sz="2000" dirty="0">
                <a:solidFill>
                  <a:srgbClr val="1F4E79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выбором одного правильного ответа</a:t>
            </a:r>
            <a:r>
              <a:rPr lang="ru-RU" sz="2000" dirty="0" smtClean="0">
                <a:solidFill>
                  <a:srgbClr val="1F4E79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endParaRPr lang="ru-RU" sz="2000" dirty="0">
              <a:solidFill>
                <a:srgbClr val="1F4E79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§"/>
              <a:tabLst>
                <a:tab pos="630238" algn="l"/>
              </a:tabLst>
              <a:defRPr/>
            </a:pPr>
            <a:r>
              <a:rPr lang="ru-RU" sz="2000" dirty="0" smtClean="0">
                <a:solidFill>
                  <a:srgbClr val="1F4E79"/>
                </a:solidFill>
                <a:latin typeface="Times New Roman" pitchFamily="18" charset="0"/>
                <a:cs typeface="Times New Roman" pitchFamily="18" charset="0"/>
              </a:rPr>
              <a:t>блок </a:t>
            </a:r>
            <a:r>
              <a:rPr lang="ru-RU" sz="2000" dirty="0">
                <a:solidFill>
                  <a:srgbClr val="1F4E79"/>
                </a:solidFill>
                <a:latin typeface="Times New Roman" pitchFamily="18" charset="0"/>
                <a:cs typeface="Times New Roman" pitchFamily="18" charset="0"/>
              </a:rPr>
              <a:t>«Чтение» – </a:t>
            </a:r>
            <a:r>
              <a:rPr lang="ru-RU" sz="20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0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текста</a:t>
            </a:r>
            <a:r>
              <a:rPr lang="ru-RU" sz="2000" dirty="0" smtClean="0">
                <a:solidFill>
                  <a:srgbClr val="1F4E79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dirty="0">
                <a:solidFill>
                  <a:srgbClr val="1F4E79"/>
                </a:solidFill>
                <a:latin typeface="Times New Roman" pitchFamily="18" charset="0"/>
                <a:cs typeface="Times New Roman" pitchFamily="18" charset="0"/>
              </a:rPr>
              <a:t>200-250 слов, </a:t>
            </a:r>
            <a:r>
              <a:rPr lang="ru-RU" sz="20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sz="20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тестовых заданий </a:t>
            </a:r>
            <a:r>
              <a:rPr lang="ru-RU" sz="2000" dirty="0" smtClean="0">
                <a:solidFill>
                  <a:srgbClr val="1F4E79"/>
                </a:solidFill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2000" dirty="0">
                <a:solidFill>
                  <a:srgbClr val="1F4E79"/>
                </a:solidFill>
                <a:latin typeface="Times New Roman" pitchFamily="18" charset="0"/>
                <a:cs typeface="Times New Roman" pitchFamily="18" charset="0"/>
              </a:rPr>
              <a:t>тексту</a:t>
            </a:r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1524001" y="3429000"/>
            <a:ext cx="9615053" cy="1631216"/>
          </a:xfrm>
          <a:prstGeom prst="rect">
            <a:avLst/>
          </a:prstGeom>
          <a:noFill/>
          <a:ln w="9525">
            <a:solidFill>
              <a:schemeClr val="accent1">
                <a:lumMod val="50000"/>
              </a:schemeClr>
            </a:solidFill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algn="just">
              <a:defRPr/>
            </a:pPr>
            <a:r>
              <a:rPr lang="ru-RU" sz="2000" dirty="0">
                <a:solidFill>
                  <a:srgbClr val="1F4E79"/>
                </a:solidFill>
                <a:latin typeface="Times New Roman" pitchFamily="18" charset="0"/>
                <a:cs typeface="Times New Roman" pitchFamily="18" charset="0"/>
              </a:rPr>
              <a:t>Тестирование по предметам по выбору (кроме предметов «Иностранный язык» и «Информатика») содержит :</a:t>
            </a:r>
          </a:p>
          <a:p>
            <a:pPr algn="just">
              <a:defRPr/>
            </a:pPr>
            <a:r>
              <a:rPr lang="ru-RU" sz="20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40 тестовых заданий </a:t>
            </a:r>
            <a:r>
              <a:rPr lang="ru-RU" sz="2000" dirty="0">
                <a:solidFill>
                  <a:srgbClr val="1F4E79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000" b="1" i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60 баллов</a:t>
            </a:r>
            <a:r>
              <a:rPr lang="ru-RU" sz="2000" dirty="0">
                <a:solidFill>
                  <a:srgbClr val="1F4E79"/>
                </a:solidFill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pPr algn="just">
              <a:defRPr/>
            </a:pPr>
            <a:r>
              <a:rPr lang="ru-RU" sz="20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20 заданий </a:t>
            </a:r>
            <a:r>
              <a:rPr lang="ru-RU" sz="2000" dirty="0">
                <a:solidFill>
                  <a:srgbClr val="1F4E79"/>
                </a:solidFill>
                <a:latin typeface="Times New Roman" pitchFamily="18" charset="0"/>
                <a:cs typeface="Times New Roman" pitchFamily="18" charset="0"/>
              </a:rPr>
              <a:t>будут  с выбором одного правильного ответа (это </a:t>
            </a:r>
            <a:r>
              <a:rPr lang="ru-RU" sz="2000" b="1" i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20 баллов</a:t>
            </a:r>
            <a:r>
              <a:rPr lang="ru-RU" sz="2000" dirty="0">
                <a:solidFill>
                  <a:srgbClr val="1F4E79"/>
                </a:solidFill>
                <a:latin typeface="Times New Roman" pitchFamily="18" charset="0"/>
                <a:cs typeface="Times New Roman" pitchFamily="18" charset="0"/>
              </a:rPr>
              <a:t>) </a:t>
            </a:r>
          </a:p>
          <a:p>
            <a:pPr algn="just">
              <a:defRPr/>
            </a:pPr>
            <a:r>
              <a:rPr lang="ru-RU" sz="20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20 заданий </a:t>
            </a:r>
            <a:r>
              <a:rPr lang="ru-RU" sz="2000" dirty="0">
                <a:solidFill>
                  <a:srgbClr val="1F4E79"/>
                </a:solidFill>
                <a:latin typeface="Times New Roman" pitchFamily="18" charset="0"/>
                <a:cs typeface="Times New Roman" pitchFamily="18" charset="0"/>
              </a:rPr>
              <a:t>– с двумя и более правильными ответами (это </a:t>
            </a:r>
            <a:r>
              <a:rPr lang="ru-RU" sz="2000" b="1" i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40 баллов</a:t>
            </a:r>
            <a:r>
              <a:rPr lang="ru-RU" sz="2000" dirty="0">
                <a:solidFill>
                  <a:srgbClr val="1F4E79"/>
                </a:solidFill>
                <a:latin typeface="Times New Roman" pitchFamily="18" charset="0"/>
                <a:cs typeface="Times New Roman" pitchFamily="18" charset="0"/>
              </a:rPr>
              <a:t>) </a:t>
            </a: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1524001" y="431386"/>
            <a:ext cx="5148263" cy="3139321"/>
          </a:xfrm>
          <a:prstGeom prst="rect">
            <a:avLst/>
          </a:prstGeom>
          <a:noFill/>
          <a:ln w="9525">
            <a:solidFill>
              <a:schemeClr val="accent1">
                <a:lumMod val="50000"/>
              </a:schemeClr>
            </a:solidFill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indent="450850">
              <a:defRPr/>
            </a:pPr>
            <a:r>
              <a:rPr lang="ru-RU" b="1" i="1" dirty="0">
                <a:solidFill>
                  <a:srgbClr val="1F4E79"/>
                </a:solidFill>
                <a:latin typeface="Times New Roman" pitchFamily="18" charset="0"/>
                <a:cs typeface="Times New Roman" pitchFamily="18" charset="0"/>
              </a:rPr>
              <a:t>Предметы на выбор</a:t>
            </a:r>
            <a:r>
              <a:rPr lang="ru-RU" b="1" dirty="0">
                <a:solidFill>
                  <a:srgbClr val="1F4E79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indent="450850">
              <a:buFont typeface="Wingdings" pitchFamily="2" charset="2"/>
              <a:buChar char="Ø"/>
              <a:defRPr/>
            </a:pPr>
            <a:r>
              <a:rPr lang="ru-RU" dirty="0">
                <a:solidFill>
                  <a:srgbClr val="1F4E79"/>
                </a:solidFill>
                <a:latin typeface="Times New Roman" pitchFamily="18" charset="0"/>
                <a:cs typeface="Times New Roman" pitchFamily="18" charset="0"/>
              </a:rPr>
              <a:t>Физика, </a:t>
            </a:r>
          </a:p>
          <a:p>
            <a:pPr indent="450850">
              <a:buFont typeface="Wingdings" pitchFamily="2" charset="2"/>
              <a:buChar char="Ø"/>
              <a:defRPr/>
            </a:pPr>
            <a:r>
              <a:rPr lang="ru-RU" dirty="0">
                <a:solidFill>
                  <a:srgbClr val="1F4E79"/>
                </a:solidFill>
                <a:latin typeface="Times New Roman" pitchFamily="18" charset="0"/>
                <a:cs typeface="Times New Roman" pitchFamily="18" charset="0"/>
              </a:rPr>
              <a:t>Химия, </a:t>
            </a:r>
          </a:p>
          <a:p>
            <a:pPr indent="450850">
              <a:buFont typeface="Wingdings" pitchFamily="2" charset="2"/>
              <a:buChar char="Ø"/>
              <a:defRPr/>
            </a:pPr>
            <a:r>
              <a:rPr lang="ru-RU" dirty="0">
                <a:solidFill>
                  <a:srgbClr val="1F4E79"/>
                </a:solidFill>
                <a:latin typeface="Times New Roman" pitchFamily="18" charset="0"/>
                <a:cs typeface="Times New Roman" pitchFamily="18" charset="0"/>
              </a:rPr>
              <a:t>Биология, </a:t>
            </a:r>
          </a:p>
          <a:p>
            <a:pPr indent="450850">
              <a:buFont typeface="Wingdings" pitchFamily="2" charset="2"/>
              <a:buChar char="Ø"/>
              <a:defRPr/>
            </a:pPr>
            <a:r>
              <a:rPr lang="ru-RU" dirty="0">
                <a:solidFill>
                  <a:srgbClr val="1F4E79"/>
                </a:solidFill>
                <a:latin typeface="Times New Roman" pitchFamily="18" charset="0"/>
                <a:cs typeface="Times New Roman" pitchFamily="18" charset="0"/>
              </a:rPr>
              <a:t>География, </a:t>
            </a:r>
          </a:p>
          <a:p>
            <a:pPr indent="450850">
              <a:buFont typeface="Wingdings" pitchFamily="2" charset="2"/>
              <a:buChar char="Ø"/>
              <a:defRPr/>
            </a:pPr>
            <a:r>
              <a:rPr lang="ru-RU" dirty="0">
                <a:solidFill>
                  <a:srgbClr val="1F4E79"/>
                </a:solidFill>
                <a:latin typeface="Times New Roman" pitchFamily="18" charset="0"/>
                <a:cs typeface="Times New Roman" pitchFamily="18" charset="0"/>
              </a:rPr>
              <a:t>Геометрия, </a:t>
            </a:r>
          </a:p>
          <a:p>
            <a:pPr indent="450850">
              <a:buFont typeface="Wingdings" pitchFamily="2" charset="2"/>
              <a:buChar char="Ø"/>
              <a:defRPr/>
            </a:pPr>
            <a:r>
              <a:rPr lang="ru-RU" dirty="0">
                <a:solidFill>
                  <a:srgbClr val="1F4E79"/>
                </a:solidFill>
                <a:latin typeface="Times New Roman" pitchFamily="18" charset="0"/>
                <a:cs typeface="Times New Roman" pitchFamily="18" charset="0"/>
              </a:rPr>
              <a:t>Всемирная история, </a:t>
            </a:r>
          </a:p>
          <a:p>
            <a:pPr indent="450850">
              <a:buFont typeface="Wingdings" pitchFamily="2" charset="2"/>
              <a:buChar char="Ø"/>
              <a:defRPr/>
            </a:pPr>
            <a:r>
              <a:rPr lang="ru-RU" dirty="0">
                <a:solidFill>
                  <a:srgbClr val="1F4E79"/>
                </a:solidFill>
                <a:latin typeface="Times New Roman" pitchFamily="18" charset="0"/>
                <a:cs typeface="Times New Roman" pitchFamily="18" charset="0"/>
              </a:rPr>
              <a:t>Литература, </a:t>
            </a:r>
          </a:p>
          <a:p>
            <a:pPr indent="450850">
              <a:buFont typeface="Wingdings" pitchFamily="2" charset="2"/>
              <a:buChar char="Ø"/>
              <a:defRPr/>
            </a:pPr>
            <a:r>
              <a:rPr lang="ru-RU" dirty="0">
                <a:solidFill>
                  <a:srgbClr val="1F4E79"/>
                </a:solidFill>
                <a:latin typeface="Times New Roman" pitchFamily="18" charset="0"/>
                <a:cs typeface="Times New Roman" pitchFamily="18" charset="0"/>
              </a:rPr>
              <a:t>Иностранный язык (английский, французский, немецкий), </a:t>
            </a:r>
          </a:p>
          <a:p>
            <a:pPr indent="450850">
              <a:buFont typeface="Wingdings" pitchFamily="2" charset="2"/>
              <a:buChar char="Ø"/>
              <a:defRPr/>
            </a:pPr>
            <a:r>
              <a:rPr lang="ru-RU" dirty="0">
                <a:solidFill>
                  <a:srgbClr val="1F4E79"/>
                </a:solidFill>
                <a:latin typeface="Times New Roman" pitchFamily="18" charset="0"/>
                <a:cs typeface="Times New Roman" pitchFamily="18" charset="0"/>
              </a:rPr>
              <a:t>Информатика.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6830951" y="485451"/>
            <a:ext cx="4308103" cy="2862322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dirty="0">
                <a:solidFill>
                  <a:srgbClr val="1F4E79"/>
                </a:solidFill>
                <a:latin typeface="Times New Roman" pitchFamily="18" charset="0"/>
                <a:cs typeface="Times New Roman" pitchFamily="18" charset="0"/>
              </a:rPr>
              <a:t>Продолжительность тестирования: </a:t>
            </a:r>
          </a:p>
          <a:p>
            <a:pPr>
              <a:defRPr/>
            </a:pPr>
            <a:endParaRPr lang="ru-RU" dirty="0">
              <a:solidFill>
                <a:srgbClr val="1F4E79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  <a:defRPr/>
            </a:pPr>
            <a:r>
              <a:rPr lang="ru-RU" dirty="0">
                <a:solidFill>
                  <a:srgbClr val="1F4E79"/>
                </a:solidFill>
                <a:latin typeface="Times New Roman" pitchFamily="18" charset="0"/>
                <a:cs typeface="Times New Roman" pitchFamily="18" charset="0"/>
              </a:rPr>
              <a:t>по предметам  </a:t>
            </a:r>
            <a:r>
              <a:rPr lang="ru-RU" i="1" dirty="0">
                <a:solidFill>
                  <a:srgbClr val="1F4E79"/>
                </a:solidFill>
                <a:latin typeface="Times New Roman" pitchFamily="18" charset="0"/>
                <a:cs typeface="Times New Roman" pitchFamily="18" charset="0"/>
              </a:rPr>
              <a:t>Биология, География, Всемирная история, Литература, Иностранный язык, Информатика  – </a:t>
            </a:r>
            <a:r>
              <a:rPr lang="ru-RU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80 минут; </a:t>
            </a:r>
          </a:p>
          <a:p>
            <a:pPr>
              <a:buFont typeface="Wingdings" pitchFamily="2" charset="2"/>
              <a:buChar char="Ø"/>
              <a:defRPr/>
            </a:pPr>
            <a:r>
              <a:rPr lang="ru-RU" dirty="0">
                <a:solidFill>
                  <a:srgbClr val="1F4E79"/>
                </a:solidFill>
                <a:latin typeface="Times New Roman" pitchFamily="18" charset="0"/>
                <a:cs typeface="Times New Roman" pitchFamily="18" charset="0"/>
              </a:rPr>
              <a:t>по предметам </a:t>
            </a:r>
            <a:r>
              <a:rPr lang="ru-RU" i="1" dirty="0">
                <a:solidFill>
                  <a:srgbClr val="1F4E79"/>
                </a:solidFill>
                <a:latin typeface="Times New Roman" pitchFamily="18" charset="0"/>
                <a:cs typeface="Times New Roman" pitchFamily="18" charset="0"/>
              </a:rPr>
              <a:t>Физика, Химия, Геометрия</a:t>
            </a:r>
            <a:r>
              <a:rPr lang="ru-RU" dirty="0">
                <a:solidFill>
                  <a:srgbClr val="1F4E79"/>
                </a:solidFill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135 минут </a:t>
            </a:r>
            <a:r>
              <a:rPr lang="ru-RU" dirty="0">
                <a:solidFill>
                  <a:srgbClr val="1F4E79"/>
                </a:solidFill>
                <a:latin typeface="Times New Roman" pitchFamily="18" charset="0"/>
                <a:cs typeface="Times New Roman" pitchFamily="18" charset="0"/>
              </a:rPr>
              <a:t>(так как тестовые вопросы предполагают решение задач и построение чертежей).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276262" y="0"/>
            <a:ext cx="4316887" cy="3693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b="1" i="1" dirty="0">
                <a:solidFill>
                  <a:srgbClr val="1F4E79"/>
                </a:solidFill>
                <a:latin typeface="Times New Roman" pitchFamily="18" charset="0"/>
                <a:cs typeface="Times New Roman" pitchFamily="18" charset="0"/>
              </a:rPr>
              <a:t>Тестирование по предметам по выбору </a:t>
            </a:r>
            <a:endParaRPr lang="ru-RU" b="1" i="1" dirty="0"/>
          </a:p>
        </p:txBody>
      </p:sp>
    </p:spTree>
    <p:extLst>
      <p:ext uri="{BB962C8B-B14F-4D97-AF65-F5344CB8AC3E}">
        <p14:creationId xmlns:p14="http://schemas.microsoft.com/office/powerpoint/2010/main" val="853445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kk-KZ" dirty="0" smtClean="0"/>
              <a:t>Шкала перевода баллов тестирования в оценки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7642" t="35365" r="5582" b="4150"/>
          <a:stretch/>
        </p:blipFill>
        <p:spPr>
          <a:xfrm>
            <a:off x="2385060" y="1066710"/>
            <a:ext cx="7421880" cy="5654766"/>
          </a:xfrm>
          <a:prstGeom prst="rect">
            <a:avLst/>
          </a:prstGeom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F3AB4-60B6-4A3D-B7B6-B524BC31F293}" type="slidenum">
              <a:rPr lang="ru-RU" smtClean="0"/>
              <a:t>32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023426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088888"/>
            <a:ext cx="10972800" cy="1143000"/>
          </a:xfrm>
        </p:spPr>
        <p:txBody>
          <a:bodyPr/>
          <a:lstStyle/>
          <a:p>
            <a:r>
              <a:rPr lang="kk-KZ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Формат </a:t>
            </a:r>
            <a:r>
              <a:rPr lang="kk-KZ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ЕНТ</a:t>
            </a:r>
            <a:endParaRPr lang="ru-RU" b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F3AB4-60B6-4A3D-B7B6-B524BC31F293}" type="slidenum">
              <a:rPr lang="ru-RU" smtClean="0"/>
              <a:t>33</a:t>
            </a:fld>
            <a:endParaRPr lang="ru-RU"/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4737099" y="5789389"/>
            <a:ext cx="3035301" cy="3556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ru-RU" sz="18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Астана </a:t>
            </a:r>
            <a:r>
              <a:rPr lang="ru-RU" sz="18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2018</a:t>
            </a:r>
            <a:endParaRPr lang="ru-RU" sz="1800" b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090362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60361972"/>
              </p:ext>
            </p:extLst>
          </p:nvPr>
        </p:nvGraphicFramePr>
        <p:xfrm>
          <a:off x="1351995" y="884506"/>
          <a:ext cx="9989295" cy="52489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793118"/>
                <a:gridCol w="3196177"/>
              </a:tblGrid>
              <a:tr h="521548">
                <a:tc gridSpan="2"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j-lt"/>
                        </a:rPr>
                        <a:t>формат ЕНТ</a:t>
                      </a:r>
                      <a:endParaRPr lang="ru-RU" sz="2800" dirty="0">
                        <a:solidFill>
                          <a:schemeClr val="tx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460190">
                <a:tc grid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Обязательные предметы</a:t>
                      </a:r>
                      <a:endParaRPr lang="ru-RU" sz="2000" b="1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37472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Математическая грамотность</a:t>
                      </a:r>
                      <a:endParaRPr lang="ru-RU" sz="2000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20</a:t>
                      </a:r>
                      <a:endParaRPr lang="ru-RU" sz="2000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37472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Грамотность чтения</a:t>
                      </a:r>
                      <a:endParaRPr lang="ru-RU" sz="2000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20</a:t>
                      </a:r>
                      <a:endParaRPr lang="ru-RU" sz="2000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3747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История Казахстана</a:t>
                      </a:r>
                      <a:endParaRPr lang="ru-RU" sz="2000" b="1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20</a:t>
                      </a:r>
                      <a:endParaRPr lang="ru-RU" sz="2000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37472"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Профильные предметы</a:t>
                      </a:r>
                      <a:endParaRPr lang="ru-RU" sz="2000" b="1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 sz="2000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37472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1-й профильный предмет</a:t>
                      </a:r>
                      <a:endParaRPr lang="ru-RU" sz="2000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30</a:t>
                      </a:r>
                      <a:endParaRPr lang="ru-RU" sz="2000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37472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2-й профильный предмет</a:t>
                      </a:r>
                      <a:endParaRPr lang="ru-RU" sz="2000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30</a:t>
                      </a:r>
                      <a:endParaRPr lang="ru-RU" sz="2000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37472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Всего</a:t>
                      </a:r>
                      <a:endParaRPr lang="ru-RU" sz="2000" b="1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120 тестовых заданий</a:t>
                      </a:r>
                      <a:endParaRPr lang="ru-RU" sz="2000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37472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Максимальное</a:t>
                      </a:r>
                      <a:r>
                        <a:rPr lang="ru-RU" sz="200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 кол-во баллов</a:t>
                      </a:r>
                      <a:endParaRPr lang="ru-RU" sz="2000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140</a:t>
                      </a:r>
                      <a:endParaRPr lang="ru-RU" sz="2000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3747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Учитывается на конкурсе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140</a:t>
                      </a:r>
                      <a:endParaRPr lang="ru-RU" sz="2000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8290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Проходной балл</a:t>
                      </a:r>
                    </a:p>
                    <a:p>
                      <a:endParaRPr lang="ru-RU" sz="2000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50 (из 140)</a:t>
                      </a:r>
                      <a:endParaRPr lang="ru-RU" sz="2000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F3AB4-60B6-4A3D-B7B6-B524BC31F293}" type="slidenum">
              <a:rPr lang="ru-RU" smtClean="0"/>
              <a:t>34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7729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1117600" y="317500"/>
            <a:ext cx="10033000" cy="623535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Calibri" pitchFamily="34" charset="0"/>
              </a:rPr>
              <a:t>ФОРМАТ ТЕСТА ЕНТ  (20+20+</a:t>
            </a:r>
            <a:r>
              <a:rPr lang="en-US" sz="28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Calibri" pitchFamily="34" charset="0"/>
              </a:rPr>
              <a:t>20+3</a:t>
            </a:r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Calibri" pitchFamily="34" charset="0"/>
              </a:rPr>
              <a:t>0+</a:t>
            </a:r>
            <a:r>
              <a:rPr lang="en-US" sz="28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Calibri" pitchFamily="34" charset="0"/>
              </a:rPr>
              <a:t>3</a:t>
            </a:r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Calibri" pitchFamily="34" charset="0"/>
              </a:rPr>
              <a:t>0=120 тестовых заданий) </a:t>
            </a:r>
            <a:endParaRPr lang="ru-RU" sz="2800" b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Calibri" pitchFamily="34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7336599"/>
              </p:ext>
            </p:extLst>
          </p:nvPr>
        </p:nvGraphicFramePr>
        <p:xfrm>
          <a:off x="711200" y="1145222"/>
          <a:ext cx="10464799" cy="5109384"/>
        </p:xfrm>
        <a:graphic>
          <a:graphicData uri="http://schemas.openxmlformats.org/drawingml/2006/table">
            <a:tbl>
              <a:tblPr firstRow="1" firstCol="1" bandRow="1"/>
              <a:tblGrid>
                <a:gridCol w="333829"/>
                <a:gridCol w="2002971"/>
                <a:gridCol w="1045029"/>
                <a:gridCol w="2801257"/>
                <a:gridCol w="4281713"/>
              </a:tblGrid>
              <a:tr h="622728"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2"/>
                          </a:solidFill>
                          <a:effectLst/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 </a:t>
                      </a:r>
                      <a:endParaRPr lang="ru-RU" sz="1600" dirty="0">
                        <a:solidFill>
                          <a:schemeClr val="tx2"/>
                        </a:solidFill>
                        <a:effectLst/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46785" marR="46785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2"/>
                          </a:solidFill>
                          <a:effectLst/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 </a:t>
                      </a:r>
                      <a:endParaRPr lang="ru-RU" sz="1600" dirty="0">
                        <a:solidFill>
                          <a:schemeClr val="tx2"/>
                        </a:solidFill>
                        <a:effectLst/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46785" marR="46785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2"/>
                          </a:solidFill>
                          <a:effectLst/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Кол-во </a:t>
                      </a:r>
                      <a:r>
                        <a:rPr lang="ru-RU" sz="1600" b="1" dirty="0">
                          <a:solidFill>
                            <a:schemeClr val="tx2"/>
                          </a:solidFill>
                          <a:effectLst/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заданий</a:t>
                      </a:r>
                      <a:endParaRPr lang="ru-RU" sz="1600" dirty="0">
                        <a:solidFill>
                          <a:schemeClr val="tx2"/>
                        </a:solidFill>
                        <a:effectLst/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46785" marR="467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2"/>
                          </a:solidFill>
                          <a:effectLst/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Форма заданий</a:t>
                      </a:r>
                      <a:endParaRPr lang="ru-RU" sz="1600" dirty="0">
                        <a:solidFill>
                          <a:schemeClr val="tx2"/>
                        </a:solidFill>
                        <a:effectLst/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46785" marR="467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2"/>
                          </a:solidFill>
                          <a:effectLst/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Объект оценивания</a:t>
                      </a:r>
                      <a:endParaRPr lang="ru-RU" sz="1600" dirty="0">
                        <a:solidFill>
                          <a:schemeClr val="tx2"/>
                        </a:solidFill>
                        <a:effectLst/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46785" marR="467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11598">
                <a:tc rowSpan="3"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2"/>
                          </a:solidFill>
                          <a:effectLst/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1 блок</a:t>
                      </a:r>
                      <a:endParaRPr lang="ru-RU" sz="1600" dirty="0">
                        <a:solidFill>
                          <a:schemeClr val="tx2"/>
                        </a:solidFill>
                        <a:effectLst/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46785" marR="46785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2"/>
                          </a:solidFill>
                          <a:effectLst/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Математическая </a:t>
                      </a:r>
                      <a:r>
                        <a:rPr lang="ru-RU" sz="1600" b="1" dirty="0" smtClean="0">
                          <a:solidFill>
                            <a:schemeClr val="tx2"/>
                          </a:solidFill>
                          <a:effectLst/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грамотность </a:t>
                      </a:r>
                      <a:endParaRPr lang="ru-RU" sz="1600" dirty="0">
                        <a:solidFill>
                          <a:schemeClr val="tx2"/>
                        </a:solidFill>
                        <a:effectLst/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46785" marR="467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2"/>
                          </a:solidFill>
                          <a:effectLst/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20</a:t>
                      </a:r>
                    </a:p>
                  </a:txBody>
                  <a:tcPr marL="46785" marR="467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kern="1200" dirty="0">
                          <a:solidFill>
                            <a:schemeClr val="tx2"/>
                          </a:solidFill>
                          <a:effectLst/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С выбором одного правильного ответа из пяти предложенных</a:t>
                      </a:r>
                      <a:endParaRPr lang="ru-RU" sz="1600" dirty="0">
                        <a:solidFill>
                          <a:schemeClr val="tx2"/>
                        </a:solidFill>
                        <a:effectLst/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46785" marR="467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2"/>
                          </a:solidFill>
                          <a:effectLst/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Функциональная грамотность, логика, задания на количественное сравнение</a:t>
                      </a:r>
                    </a:p>
                  </a:txBody>
                  <a:tcPr marL="46785" marR="467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1159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2"/>
                          </a:solidFill>
                          <a:effectLst/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Грамотность чтения</a:t>
                      </a:r>
                      <a:endParaRPr lang="ru-RU" sz="1600" dirty="0">
                        <a:solidFill>
                          <a:schemeClr val="tx2"/>
                        </a:solidFill>
                        <a:effectLst/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46785" marR="467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kern="1200" dirty="0">
                          <a:solidFill>
                            <a:schemeClr val="tx2"/>
                          </a:solidFill>
                          <a:effectLst/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20 </a:t>
                      </a:r>
                      <a:endParaRPr lang="ru-RU" sz="1600" dirty="0">
                        <a:solidFill>
                          <a:schemeClr val="tx2"/>
                        </a:solidFill>
                        <a:effectLst/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kern="1200" dirty="0">
                          <a:solidFill>
                            <a:schemeClr val="tx2"/>
                          </a:solidFill>
                          <a:effectLst/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(4 текста) </a:t>
                      </a:r>
                      <a:endParaRPr lang="ru-RU" sz="1600" dirty="0">
                        <a:solidFill>
                          <a:schemeClr val="tx2"/>
                        </a:solidFill>
                        <a:effectLst/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46785" marR="467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kern="1200" dirty="0">
                          <a:solidFill>
                            <a:schemeClr val="tx2"/>
                          </a:solidFill>
                          <a:effectLst/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С выбором одного правильного ответа из пяти предложенных</a:t>
                      </a:r>
                      <a:endParaRPr lang="ru-RU" sz="1600" dirty="0">
                        <a:solidFill>
                          <a:schemeClr val="tx2"/>
                        </a:solidFill>
                        <a:effectLst/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46785" marR="467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kern="1200" dirty="0">
                          <a:solidFill>
                            <a:schemeClr val="tx2"/>
                          </a:solidFill>
                          <a:effectLst/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Чтение, понимание текста, рефлексия на содержание текста, умение анализировать, сопоставлять и </a:t>
                      </a:r>
                      <a:r>
                        <a:rPr lang="ru-RU" sz="1600" kern="1200" dirty="0" smtClean="0">
                          <a:solidFill>
                            <a:schemeClr val="tx2"/>
                          </a:solidFill>
                          <a:effectLst/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т.д.</a:t>
                      </a:r>
                      <a:endParaRPr lang="ru-RU" sz="1600" dirty="0">
                        <a:solidFill>
                          <a:schemeClr val="tx2"/>
                        </a:solidFill>
                        <a:effectLst/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46785" marR="467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5670">
                <a:tc vMerge="1"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6785" marR="46785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2"/>
                          </a:solidFill>
                          <a:effectLst/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История Казахстана</a:t>
                      </a:r>
                      <a:endParaRPr lang="ru-RU" sz="1600" b="1" dirty="0">
                        <a:solidFill>
                          <a:schemeClr val="tx2"/>
                        </a:solidFill>
                        <a:effectLst/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46785" marR="467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2"/>
                          </a:solidFill>
                          <a:effectLst/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20</a:t>
                      </a:r>
                      <a:endParaRPr lang="ru-RU" sz="1600" dirty="0">
                        <a:solidFill>
                          <a:schemeClr val="tx2"/>
                        </a:solidFill>
                        <a:effectLst/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46785" marR="467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dirty="0" smtClean="0">
                          <a:solidFill>
                            <a:schemeClr val="tx2"/>
                          </a:solidFill>
                          <a:effectLst/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С выбором одного правильного ответа из пяти предложенных</a:t>
                      </a:r>
                      <a:endParaRPr lang="ru-RU" sz="1600" dirty="0">
                        <a:solidFill>
                          <a:schemeClr val="tx2"/>
                        </a:solidFill>
                        <a:effectLst/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46785" marR="467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 dirty="0" smtClean="0">
                          <a:solidFill>
                            <a:schemeClr val="tx2"/>
                          </a:solidFill>
                          <a:effectLst/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З</a:t>
                      </a:r>
                      <a:r>
                        <a:rPr lang="ru-RU" sz="1600" dirty="0" err="1" smtClean="0">
                          <a:solidFill>
                            <a:schemeClr val="tx2"/>
                          </a:solidFill>
                          <a:effectLst/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нания</a:t>
                      </a:r>
                      <a:r>
                        <a:rPr lang="ru-RU" sz="1600" dirty="0" smtClean="0">
                          <a:solidFill>
                            <a:schemeClr val="tx2"/>
                          </a:solidFill>
                          <a:effectLst/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 предмета</a:t>
                      </a:r>
                      <a:endParaRPr lang="ru-RU" sz="1600" dirty="0">
                        <a:solidFill>
                          <a:schemeClr val="tx2"/>
                        </a:solidFill>
                        <a:effectLst/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46785" marR="467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11598">
                <a:tc rowSpan="2"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chemeClr val="tx2"/>
                          </a:solidFill>
                          <a:effectLst/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2 блок</a:t>
                      </a:r>
                      <a:endParaRPr lang="ru-RU" sz="1600">
                        <a:solidFill>
                          <a:schemeClr val="tx2"/>
                        </a:solidFill>
                        <a:effectLst/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46785" marR="46785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2"/>
                          </a:solidFill>
                          <a:effectLst/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Профильные предметы</a:t>
                      </a:r>
                      <a:endParaRPr lang="ru-RU" sz="1600" dirty="0">
                        <a:solidFill>
                          <a:schemeClr val="tx2"/>
                        </a:solidFill>
                        <a:effectLst/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2"/>
                          </a:solidFill>
                          <a:effectLst/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(два предмета для каждой специальности)</a:t>
                      </a:r>
                      <a:endParaRPr lang="ru-RU" sz="1600" dirty="0">
                        <a:solidFill>
                          <a:schemeClr val="tx2"/>
                        </a:solidFill>
                        <a:effectLst/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46785" marR="467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2"/>
                          </a:solidFill>
                          <a:effectLst/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20</a:t>
                      </a:r>
                    </a:p>
                  </a:txBody>
                  <a:tcPr marL="46785" marR="467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2"/>
                          </a:solidFill>
                          <a:effectLst/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С выбором одного правильного ответа из пяти предложенных</a:t>
                      </a:r>
                    </a:p>
                  </a:txBody>
                  <a:tcPr marL="46785" marR="467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2"/>
                          </a:solidFill>
                          <a:effectLst/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Углубленные </a:t>
                      </a:r>
                      <a:r>
                        <a:rPr lang="ru-RU" sz="1600" dirty="0">
                          <a:solidFill>
                            <a:schemeClr val="tx2"/>
                          </a:solidFill>
                          <a:effectLst/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знания предмета (продвинутый уровень усвоения), умения и навыки широкого спектра </a:t>
                      </a:r>
                    </a:p>
                  </a:txBody>
                  <a:tcPr marL="46785" marR="467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3792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2"/>
                          </a:solidFill>
                          <a:effectLst/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10</a:t>
                      </a:r>
                      <a:endParaRPr lang="ru-RU" sz="1600" dirty="0">
                        <a:solidFill>
                          <a:schemeClr val="tx2"/>
                        </a:solidFill>
                        <a:effectLst/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46785" marR="467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2"/>
                          </a:solidFill>
                          <a:effectLst/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С выбором </a:t>
                      </a:r>
                      <a:r>
                        <a:rPr lang="ru-RU" sz="1600" dirty="0" smtClean="0">
                          <a:solidFill>
                            <a:schemeClr val="tx2"/>
                          </a:solidFill>
                          <a:effectLst/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одного или нескольких </a:t>
                      </a:r>
                      <a:r>
                        <a:rPr lang="ru-RU" sz="1600" dirty="0">
                          <a:solidFill>
                            <a:schemeClr val="tx2"/>
                          </a:solidFill>
                          <a:effectLst/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правильных ответов из множества предложенных</a:t>
                      </a:r>
                    </a:p>
                  </a:txBody>
                  <a:tcPr marL="46785" marR="467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2"/>
                          </a:solidFill>
                          <a:effectLst/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Углубленные знания предмета (продвинутый уровень усвоения), умения и навыки широкого спектра</a:t>
                      </a:r>
                    </a:p>
                  </a:txBody>
                  <a:tcPr marL="46785" marR="467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1651728" y="6264462"/>
            <a:ext cx="70191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>Общее время тестирования</a:t>
            </a: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</a:rPr>
              <a:t> – 3 часа 50 минут (230 минут)</a:t>
            </a:r>
            <a:endParaRPr lang="ru-RU" sz="20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F3AB4-60B6-4A3D-B7B6-B524BC31F293}" type="slidenum">
              <a:rPr lang="ru-RU" smtClean="0"/>
              <a:t>35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7919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93815724"/>
              </p:ext>
            </p:extLst>
          </p:nvPr>
        </p:nvGraphicFramePr>
        <p:xfrm>
          <a:off x="1458981" y="1162620"/>
          <a:ext cx="9247119" cy="493162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39503"/>
                <a:gridCol w="6399416"/>
                <a:gridCol w="2108200"/>
              </a:tblGrid>
              <a:tr h="91760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+mn-lt"/>
                        </a:rPr>
                        <a:t>№</a:t>
                      </a:r>
                      <a:endParaRPr lang="ru-RU" sz="18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676" marR="5067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+mn-lt"/>
                        </a:rPr>
                        <a:t>Профильные предметы</a:t>
                      </a:r>
                      <a:endParaRPr lang="ru-RU" sz="18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676" marR="5067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+mn-lt"/>
                        </a:rPr>
                        <a:t>Количество специальностей</a:t>
                      </a:r>
                      <a:endParaRPr lang="ru-RU" sz="18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676" marR="5067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38099"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80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676" marR="5067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n-lt"/>
                        </a:rPr>
                        <a:t>Математика + физика</a:t>
                      </a:r>
                      <a:endParaRPr lang="ru-RU" sz="180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676" marR="5067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n-lt"/>
                        </a:rPr>
                        <a:t>52</a:t>
                      </a:r>
                      <a:endParaRPr lang="ru-RU" sz="180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676" marR="5067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38099"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80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676" marR="5067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n-lt"/>
                        </a:rPr>
                        <a:t>Математика + география</a:t>
                      </a:r>
                      <a:endParaRPr lang="ru-RU" sz="180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676" marR="5067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n-lt"/>
                        </a:rPr>
                        <a:t>18</a:t>
                      </a:r>
                      <a:endParaRPr lang="ru-RU" sz="180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676" marR="5067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38099"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kk-KZ" sz="1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80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676" marR="5067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n-lt"/>
                        </a:rPr>
                        <a:t>Биология + химия</a:t>
                      </a:r>
                      <a:endParaRPr lang="ru-RU" sz="180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676" marR="5067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n-lt"/>
                        </a:rPr>
                        <a:t>23</a:t>
                      </a:r>
                      <a:endParaRPr lang="ru-RU" sz="180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676" marR="5067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38099"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kk-KZ" sz="1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80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676" marR="5067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n-lt"/>
                        </a:rPr>
                        <a:t>Биология + география</a:t>
                      </a:r>
                      <a:endParaRPr lang="ru-RU" sz="180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676" marR="5067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n-lt"/>
                        </a:rPr>
                        <a:t>12</a:t>
                      </a:r>
                      <a:endParaRPr lang="ru-RU" sz="180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676" marR="5067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38099"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kk-KZ" sz="1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80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676" marR="5067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n-lt"/>
                        </a:rPr>
                        <a:t>Иностранный язык + всемирная</a:t>
                      </a:r>
                      <a:r>
                        <a:rPr lang="ru-RU" sz="180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n-lt"/>
                        </a:rPr>
                        <a:t> история</a:t>
                      </a:r>
                      <a:endParaRPr lang="ru-RU" sz="180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676" marR="5067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n-lt"/>
                        </a:rPr>
                        <a:t>9</a:t>
                      </a:r>
                      <a:endParaRPr lang="ru-RU" sz="180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676" marR="5067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38099"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kk-KZ" sz="1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80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676" marR="5067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80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n-lt"/>
                        </a:rPr>
                        <a:t>География + иностранный язык</a:t>
                      </a:r>
                      <a:endParaRPr lang="ru-RU" sz="180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676" marR="5067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80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676" marR="5067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38099"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kk-KZ" sz="1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80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676" marR="5067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n-lt"/>
                        </a:rPr>
                        <a:t>Всемирная</a:t>
                      </a:r>
                      <a:r>
                        <a:rPr lang="kk-KZ" sz="180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n-lt"/>
                        </a:rPr>
                        <a:t> история </a:t>
                      </a:r>
                      <a:r>
                        <a:rPr lang="kk-KZ" sz="1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n-lt"/>
                        </a:rPr>
                        <a:t>+ Человек</a:t>
                      </a:r>
                      <a:r>
                        <a:rPr lang="kk-KZ" sz="180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n-lt"/>
                        </a:rPr>
                        <a:t>. Общество. </a:t>
                      </a:r>
                      <a:r>
                        <a:rPr lang="kk-KZ" sz="1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n-lt"/>
                        </a:rPr>
                        <a:t>Право</a:t>
                      </a:r>
                      <a:endParaRPr lang="ru-RU" sz="180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676" marR="5067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  <a:endParaRPr lang="ru-RU" sz="180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676" marR="5067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38099"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kk-KZ" sz="1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80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676" marR="5067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n-lt"/>
                        </a:rPr>
                        <a:t>Всемирная история + </a:t>
                      </a:r>
                      <a:r>
                        <a:rPr lang="ru-RU" sz="180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n-lt"/>
                        </a:rPr>
                        <a:t>география</a:t>
                      </a:r>
                      <a:endParaRPr lang="ru-RU" sz="180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676" marR="5067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n-lt"/>
                        </a:rPr>
                        <a:t>7</a:t>
                      </a:r>
                      <a:endParaRPr lang="ru-RU" sz="180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676" marR="5067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38099"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kk-KZ" sz="1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80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676" marR="5067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n-lt"/>
                        </a:rPr>
                        <a:t>Химия+физика</a:t>
                      </a:r>
                      <a:endParaRPr lang="ru-RU" sz="180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676" marR="5067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n-lt"/>
                        </a:rPr>
                        <a:t>5</a:t>
                      </a:r>
                      <a:endParaRPr lang="ru-RU" sz="180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676" marR="5067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17565"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kk-KZ" sz="1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80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676" marR="5067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n-lt"/>
                        </a:rPr>
                        <a:t>Казахский/русский язык </a:t>
                      </a:r>
                      <a:r>
                        <a:rPr lang="ru-RU" sz="180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n-lt"/>
                        </a:rPr>
                        <a:t>+ </a:t>
                      </a:r>
                      <a:r>
                        <a:rPr lang="ru-RU" sz="1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n-lt"/>
                        </a:rPr>
                        <a:t>Казахская/русская литература</a:t>
                      </a:r>
                      <a:endParaRPr lang="ru-RU" sz="180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676" marR="5067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n-lt"/>
                        </a:rPr>
                        <a:t>7</a:t>
                      </a:r>
                      <a:endParaRPr lang="ru-RU" sz="180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676" marR="5067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38099"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kk-KZ" sz="1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80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676" marR="5067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Творческий экзамен</a:t>
                      </a:r>
                      <a:endParaRPr lang="ru-RU" sz="180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676" marR="5067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80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676" marR="5067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1183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676" marR="5067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+mn-lt"/>
                        </a:rPr>
                        <a:t>Всего</a:t>
                      </a:r>
                      <a:endParaRPr lang="ru-RU" sz="1800" b="1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676" marR="5067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+mn-lt"/>
                        </a:rPr>
                        <a:t>176</a:t>
                      </a:r>
                      <a:endParaRPr lang="ru-RU" sz="1800" b="1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676" marR="5067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2" name="Прямоугольник 1"/>
          <p:cNvSpPr/>
          <p:nvPr/>
        </p:nvSpPr>
        <p:spPr>
          <a:xfrm>
            <a:off x="1335314" y="217323"/>
            <a:ext cx="930057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imes New Roman" pitchFamily="18" charset="0"/>
              </a:rPr>
              <a:t>КОМБИНАЦИИ ПРОФИЛЬНЫХ </a:t>
            </a:r>
            <a:r>
              <a:rPr lang="ru-RU" sz="2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imes New Roman" pitchFamily="18" charset="0"/>
              </a:rPr>
              <a:t>ПРЕДМЕТОВ</a:t>
            </a:r>
          </a:p>
          <a:p>
            <a:pPr algn="ctr"/>
            <a:r>
              <a:rPr lang="ru-RU" sz="2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imes New Roman" pitchFamily="18" charset="0"/>
              </a:rPr>
              <a:t> </a:t>
            </a:r>
            <a:r>
              <a:rPr lang="ru-RU" sz="24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imes New Roman" pitchFamily="18" charset="0"/>
              </a:rPr>
              <a:t>ПО СПЕЦИАЛЬНОСТЯМ ВЫСШЕГО ОБРАЗОВАНИЯ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F3AB4-60B6-4A3D-B7B6-B524BC31F293}" type="slidenum">
              <a:rPr lang="ru-RU" b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36</a:t>
            </a:fld>
            <a:endParaRPr lang="ru-RU" b="1" dirty="0">
              <a:ln w="12700">
                <a:solidFill>
                  <a:schemeClr val="tx1"/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952295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47528" y="473356"/>
            <a:ext cx="835292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imes New Roman" pitchFamily="18" charset="0"/>
              </a:rPr>
              <a:t>СРОКИ ОРГАНИЗАЦИИ И ПРОВЕДЕНИЯ ТЕСТИРОВАНИЯ</a:t>
            </a:r>
            <a:endParaRPr lang="ru-RU" sz="28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Times New Roman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6404549"/>
              </p:ext>
            </p:extLst>
          </p:nvPr>
        </p:nvGraphicFramePr>
        <p:xfrm>
          <a:off x="1059543" y="1488442"/>
          <a:ext cx="9989456" cy="376376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510451"/>
                <a:gridCol w="2602702"/>
                <a:gridCol w="1959429"/>
                <a:gridCol w="1916874"/>
              </a:tblGrid>
              <a:tr h="65772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6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j-lt"/>
                        </a:rPr>
                        <a:t>Мероприятие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6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j-lt"/>
                        </a:rPr>
                        <a:t>Основное тестирование - июль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6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j-lt"/>
                        </a:rPr>
                        <a:t>Пересдача - август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j-lt"/>
                        </a:rPr>
                        <a:t>Пересдача - январь</a:t>
                      </a:r>
                    </a:p>
                  </a:txBody>
                  <a:tcPr anchor="ctr"/>
                </a:tc>
              </a:tr>
              <a:tr h="65759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r>
                        <a:rPr lang="ru-RU" sz="160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</a:rPr>
                        <a:t>Прием заявлений на участие в тестировании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600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 марта – 10 мая (ЕНТ)</a:t>
                      </a: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600" kern="12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 – 20 июня (КТА</a:t>
                      </a:r>
                      <a:r>
                        <a:rPr lang="ru-RU" sz="1600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ru-RU" sz="1600" kern="120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60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</a:rPr>
                        <a:t>1 – 8 августа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6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</a:rPr>
                        <a:t>10</a:t>
                      </a:r>
                      <a:r>
                        <a:rPr lang="ru-RU" sz="160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</a:rPr>
                        <a:t> – 20 декабря</a:t>
                      </a:r>
                      <a:endParaRPr lang="ru-RU" sz="160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anchor="ctr"/>
                </a:tc>
              </a:tr>
              <a:tr h="65759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r>
                        <a:rPr lang="ru-RU" sz="160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</a:rPr>
                        <a:t>Проведение творческого экзамена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60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</a:rPr>
                        <a:t>5 – 10 </a:t>
                      </a:r>
                      <a:r>
                        <a:rPr lang="ru-RU" sz="16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</a:rPr>
                        <a:t>июля</a:t>
                      </a:r>
                      <a:endParaRPr lang="ru-RU" sz="160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60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60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anchor="ctr"/>
                </a:tc>
              </a:tr>
              <a:tr h="1138584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r>
                        <a:rPr lang="ru-RU" sz="160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</a:rPr>
                        <a:t>Прием заявлений на участие и проведение  специального экзамена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6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</a:rPr>
                        <a:t>20 июня </a:t>
                      </a:r>
                      <a:r>
                        <a:rPr lang="ru-RU" sz="160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</a:rPr>
                        <a:t>– </a:t>
                      </a:r>
                      <a:r>
                        <a:rPr lang="ru-RU" sz="16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</a:rPr>
                        <a:t>18 августа</a:t>
                      </a:r>
                      <a:endParaRPr lang="ru-RU" sz="160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60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60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anchor="ctr"/>
                </a:tc>
              </a:tr>
              <a:tr h="491547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r>
                        <a:rPr lang="ru-RU" sz="160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</a:rPr>
                        <a:t>Проведение тестирования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600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20 июня – 1 июля (ЕНТ)</a:t>
                      </a: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600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17 июля –23 июля (КТА)</a:t>
                      </a:r>
                      <a:endParaRPr lang="ru-RU" sz="1600" kern="120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60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</a:rPr>
                        <a:t>19 – 24 августа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6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</a:rPr>
                        <a:t>20 – 24 января</a:t>
                      </a:r>
                      <a:endParaRPr lang="ru-RU" sz="160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926593" y="5309982"/>
            <a:ext cx="10802113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         Место проведение – ППЕНТ. 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   Сроки утверждает -  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МОН РК.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F3AB4-60B6-4A3D-B7B6-B524BC31F293}" type="slidenum">
              <a:rPr lang="ru-RU" smtClean="0"/>
              <a:t>37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1668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825627"/>
            <a:ext cx="10515600" cy="132397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000" b="1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Благодарим за внимание!</a:t>
            </a:r>
            <a:endParaRPr lang="ru-RU" sz="4000" b="1" i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F3AB4-60B6-4A3D-B7B6-B524BC31F293}" type="slidenum">
              <a:rPr lang="ru-RU" smtClean="0"/>
              <a:t>38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0106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0012951"/>
              </p:ext>
            </p:extLst>
          </p:nvPr>
        </p:nvGraphicFramePr>
        <p:xfrm>
          <a:off x="287355" y="1114380"/>
          <a:ext cx="11617289" cy="4821164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2208245"/>
                <a:gridCol w="2208245"/>
                <a:gridCol w="5184576"/>
                <a:gridCol w="2016223"/>
              </a:tblGrid>
              <a:tr h="72008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Предметы</a:t>
                      </a:r>
                      <a:endParaRPr lang="ru-RU" sz="1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3184" marR="5318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800" dirty="0">
                          <a:effectLst/>
                        </a:rPr>
                        <a:t>Формат экзаменов</a:t>
                      </a:r>
                      <a:endParaRPr lang="ru-RU" sz="1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3184" marR="5318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800" dirty="0">
                          <a:effectLst/>
                        </a:rPr>
                        <a:t>Количество и форма тестовых заданий</a:t>
                      </a:r>
                      <a:endParaRPr lang="ru-RU" sz="1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3184" marR="5318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800">
                          <a:effectLst/>
                        </a:rPr>
                        <a:t>Время тестирования</a:t>
                      </a:r>
                      <a:endParaRPr lang="ru-RU" sz="18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3184" marR="53184" marT="0" marB="0"/>
                </a:tc>
              </a:tr>
              <a:tr h="13852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Физика</a:t>
                      </a:r>
                      <a:endParaRPr lang="ru-RU" sz="1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3184" marR="53184" marT="0" marB="0"/>
                </a:tc>
                <a:tc rowSpan="8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800" dirty="0">
                          <a:effectLst/>
                        </a:rPr>
                        <a:t>Тестирование</a:t>
                      </a:r>
                      <a:endParaRPr lang="ru-RU" sz="1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3184" marR="53184" marT="0" marB="0"/>
                </a:tc>
                <a:tc rowSpan="8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Всего </a:t>
                      </a:r>
                      <a:r>
                        <a:rPr lang="ru-RU" sz="1800" dirty="0" smtClean="0">
                          <a:effectLst/>
                        </a:rPr>
                        <a:t>40 </a:t>
                      </a:r>
                      <a:r>
                        <a:rPr lang="ru-RU" sz="1800" dirty="0">
                          <a:effectLst/>
                        </a:rPr>
                        <a:t>тестовых заданий.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 </a:t>
                      </a:r>
                      <a:r>
                        <a:rPr lang="ru-RU" sz="1800" dirty="0" smtClean="0">
                          <a:effectLst/>
                        </a:rPr>
                        <a:t>Из них:</a:t>
                      </a:r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arenR"/>
                      </a:pPr>
                      <a:r>
                        <a:rPr lang="kk-KZ" sz="1800" dirty="0" smtClean="0">
                          <a:effectLst/>
                        </a:rPr>
                        <a:t>20</a:t>
                      </a:r>
                      <a:r>
                        <a:rPr lang="ru-RU" sz="1800" dirty="0" smtClean="0">
                          <a:effectLst/>
                        </a:rPr>
                        <a:t> тестовых заданий с выбором одного правильного ответа из</a:t>
                      </a:r>
                      <a:r>
                        <a:rPr lang="ru-RU" sz="1800" baseline="0" dirty="0" smtClean="0">
                          <a:effectLst/>
                        </a:rPr>
                        <a:t> пяти предложенных</a:t>
                      </a:r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arenR"/>
                      </a:pPr>
                      <a:r>
                        <a:rPr lang="ru-RU" sz="1800" baseline="0" dirty="0" smtClean="0">
                          <a:effectLst/>
                        </a:rPr>
                        <a:t>20 тестовых заданий с выбором нескольких правильных тестовых заданий из множества предложенных</a:t>
                      </a:r>
                      <a:endParaRPr lang="ru-RU" sz="18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3184" marR="53184" marT="0" marB="0"/>
                </a:tc>
                <a:tc rowSpan="8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</a:rPr>
                        <a:t>80 </a:t>
                      </a:r>
                      <a:r>
                        <a:rPr lang="ru-RU" sz="1800" dirty="0">
                          <a:effectLst/>
                        </a:rPr>
                        <a:t>минут </a:t>
                      </a:r>
                      <a:endParaRPr lang="ru-RU" sz="1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3184" marR="53184" marT="0" marB="0"/>
                </a:tc>
              </a:tr>
              <a:tr h="13852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Химия</a:t>
                      </a:r>
                      <a:endParaRPr lang="ru-RU" sz="18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3184" marR="53184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3852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Биология</a:t>
                      </a:r>
                      <a:endParaRPr lang="ru-RU" sz="18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3184" marR="53184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3852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География</a:t>
                      </a:r>
                      <a:endParaRPr lang="ru-RU" sz="18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3184" marR="53184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6973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Всемирная история</a:t>
                      </a:r>
                      <a:endParaRPr lang="ru-RU" sz="1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3184" marR="53184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3852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err="1" smtClean="0">
                          <a:effectLst/>
                        </a:rPr>
                        <a:t>Әдебиет</a:t>
                      </a:r>
                      <a:endParaRPr lang="ru-RU" sz="1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3184" marR="53184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3852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Литература</a:t>
                      </a:r>
                      <a:endParaRPr lang="ru-RU" sz="18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3184" marR="53184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770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Геометрия</a:t>
                      </a:r>
                      <a:endParaRPr lang="ru-RU" sz="1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3184" marR="53184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770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Информатика</a:t>
                      </a:r>
                      <a:endParaRPr lang="ru-RU" sz="1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3184" marR="5318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800" dirty="0">
                          <a:effectLst/>
                        </a:rPr>
                        <a:t>Тестирование</a:t>
                      </a:r>
                      <a:endParaRPr lang="ru-RU" sz="1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3184" marR="531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Всего:    </a:t>
                      </a:r>
                      <a:r>
                        <a:rPr lang="kk-KZ" sz="1800" dirty="0" smtClean="0">
                          <a:effectLst/>
                        </a:rPr>
                        <a:t>27</a:t>
                      </a:r>
                      <a:r>
                        <a:rPr lang="ru-RU" sz="1800" dirty="0" smtClean="0">
                          <a:effectLst/>
                        </a:rPr>
                        <a:t> </a:t>
                      </a:r>
                      <a:r>
                        <a:rPr lang="ru-RU" sz="1800" dirty="0">
                          <a:effectLst/>
                        </a:rPr>
                        <a:t>тестовых заданий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Из них:</a:t>
                      </a:r>
                    </a:p>
                    <a:p>
                      <a:pPr marL="0" lvl="0" indent="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kk-KZ" sz="1800" dirty="0" smtClean="0">
                          <a:effectLst/>
                        </a:rPr>
                        <a:t>1) 20</a:t>
                      </a:r>
                      <a:r>
                        <a:rPr lang="ru-RU" sz="1800" dirty="0" smtClean="0">
                          <a:effectLst/>
                        </a:rPr>
                        <a:t> </a:t>
                      </a:r>
                      <a:r>
                        <a:rPr lang="ru-RU" sz="1800" dirty="0">
                          <a:effectLst/>
                        </a:rPr>
                        <a:t>тестовых заданий с выбором одного правильного ответа (теоретические задания)</a:t>
                      </a:r>
                    </a:p>
                    <a:p>
                      <a:pPr marL="0" lvl="0" indent="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kk-KZ" sz="1800" dirty="0" smtClean="0">
                          <a:effectLst/>
                        </a:rPr>
                        <a:t>2) 7</a:t>
                      </a:r>
                      <a:r>
                        <a:rPr lang="ru-RU" sz="1800" dirty="0" smtClean="0">
                          <a:effectLst/>
                        </a:rPr>
                        <a:t> </a:t>
                      </a:r>
                      <a:r>
                        <a:rPr lang="ru-RU" sz="1800" dirty="0">
                          <a:effectLst/>
                        </a:rPr>
                        <a:t>заданий (практические задания)</a:t>
                      </a:r>
                      <a:endParaRPr lang="ru-RU" sz="1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3184" marR="5318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800" dirty="0">
                          <a:effectLst/>
                        </a:rPr>
                        <a:t>8</a:t>
                      </a:r>
                      <a:r>
                        <a:rPr lang="kk-KZ" sz="1800" dirty="0" smtClean="0">
                          <a:effectLst/>
                        </a:rPr>
                        <a:t>0</a:t>
                      </a:r>
                      <a:r>
                        <a:rPr lang="ru-RU" sz="1800" dirty="0" smtClean="0">
                          <a:effectLst/>
                        </a:rPr>
                        <a:t> </a:t>
                      </a:r>
                      <a:r>
                        <a:rPr lang="ru-RU" sz="1800" dirty="0">
                          <a:effectLst/>
                        </a:rPr>
                        <a:t>минут</a:t>
                      </a:r>
                      <a:endParaRPr lang="ru-RU" sz="1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3184" marR="53184" marT="0" marB="0"/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1727198" y="304800"/>
            <a:ext cx="988422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k-KZ" b="1" dirty="0">
                <a:latin typeface="Times New Roman" pitchFamily="18" charset="0"/>
                <a:cs typeface="Times New Roman" pitchFamily="18" charset="0"/>
              </a:rPr>
              <a:t>Форма и количество тестовых заданий для итоговой аттестации выпускников общеобразовательных школ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 на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2017-2018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год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62613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392" y="404664"/>
            <a:ext cx="10972800" cy="1143000"/>
          </a:xfrm>
        </p:spPr>
        <p:txBody>
          <a:bodyPr>
            <a:noAutofit/>
          </a:bodyPr>
          <a:lstStyle/>
          <a:p>
            <a:r>
              <a:rPr lang="kk-KZ" sz="2400" b="1" dirty="0" smtClean="0">
                <a:latin typeface="Times New Roman" pitchFamily="18" charset="0"/>
                <a:cs typeface="Times New Roman" pitchFamily="18" charset="0"/>
              </a:rPr>
              <a:t>Форма и количество тестовых заданий предметам по выбору для итоговой аттестации выпускников общеобразовательных школ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на 2016-2017 год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60820954"/>
              </p:ext>
            </p:extLst>
          </p:nvPr>
        </p:nvGraphicFramePr>
        <p:xfrm>
          <a:off x="239350" y="1772816"/>
          <a:ext cx="11617289" cy="2623847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2743517"/>
                <a:gridCol w="2435408"/>
                <a:gridCol w="4326131"/>
                <a:gridCol w="2112233"/>
              </a:tblGrid>
              <a:tr h="41557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Предметы</a:t>
                      </a:r>
                      <a:endParaRPr lang="ru-RU" sz="1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3184" marR="5318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Формат экзаменов</a:t>
                      </a:r>
                      <a:endParaRPr lang="ru-RU" sz="18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3184" marR="5318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 и форма тестовых заданий</a:t>
                      </a:r>
                      <a:endParaRPr lang="ru-RU" sz="1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3184" marR="5318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Время тестирования</a:t>
                      </a:r>
                      <a:endParaRPr lang="ru-RU" sz="1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3184" marR="53184" marT="0" marB="0"/>
                </a:tc>
              </a:tr>
              <a:tr h="110819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Иностранный язык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3184" marR="531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Тестирование: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 Блок «</a:t>
                      </a:r>
                      <a:r>
                        <a:rPr lang="ru-RU" sz="1800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Аудирование</a:t>
                      </a: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2. Лексико-грамматический </a:t>
                      </a: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блок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 </a:t>
                      </a: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Блок «Чтение»</a:t>
                      </a:r>
                      <a:endParaRPr lang="ru-RU" sz="1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3184" marR="53184" marT="0" marB="0"/>
                </a:tc>
                <a:tc>
                  <a:txBody>
                    <a:bodyPr/>
                    <a:lstStyle/>
                    <a:p>
                      <a:pPr marL="342900" indent="-342900" algn="l">
                        <a:lnSpc>
                          <a:spcPct val="115000"/>
                        </a:lnSpc>
                        <a:spcAft>
                          <a:spcPts val="0"/>
                        </a:spcAft>
                        <a:buAutoNum type="arabicPeriod"/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Блок «</a:t>
                      </a:r>
                      <a:r>
                        <a:rPr lang="ru-RU" sz="1800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Аудирование</a:t>
                      </a: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– 10 тестовых заданий (2 текста, 200-250 слов) </a:t>
                      </a:r>
                    </a:p>
                    <a:p>
                      <a:pPr marL="342900" indent="-342900" algn="l">
                        <a:lnSpc>
                          <a:spcPct val="115000"/>
                        </a:lnSpc>
                        <a:spcAft>
                          <a:spcPts val="0"/>
                        </a:spcAft>
                        <a:buAutoNum type="arabicPeriod"/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Лексико-грамматический </a:t>
                      </a: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блок – </a:t>
                      </a: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</a:t>
                      </a: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тестовых заданий с выбором одного правильного </a:t>
                      </a: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ответа</a:t>
                      </a:r>
                    </a:p>
                    <a:p>
                      <a:pPr marL="342900" indent="-342900" algn="l">
                        <a:lnSpc>
                          <a:spcPct val="115000"/>
                        </a:lnSpc>
                        <a:spcAft>
                          <a:spcPts val="0"/>
                        </a:spcAft>
                        <a:buAutoNum type="arabicPeriod"/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Блок </a:t>
                      </a: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«Чтение» – 10 тестовых заданий (2 текста, 200-250 слов)</a:t>
                      </a:r>
                      <a:endParaRPr lang="ru-RU" sz="1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3184" marR="5318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 </a:t>
                      </a: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минут </a:t>
                      </a:r>
                      <a:endParaRPr lang="ru-RU" sz="1800" dirty="0" smtClean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3184" marR="53184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75678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Рисунок 4" descr="http://www.ulia-volkodav.ru/wp-content/uploads/2015/02/pravelnieknig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2870" y="1313656"/>
            <a:ext cx="4556125" cy="4230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1947863" y="-42863"/>
            <a:ext cx="5791200" cy="1371601"/>
          </a:xfrm>
        </p:spPr>
        <p:txBody>
          <a:bodyPr/>
          <a:lstStyle/>
          <a:p>
            <a:pPr>
              <a:defRPr/>
            </a:pPr>
            <a:r>
              <a:rPr lang="ru-RU" i="1" dirty="0" smtClean="0"/>
              <a:t>Пишем эссе…</a:t>
            </a:r>
            <a:endParaRPr lang="ru-RU" i="1" dirty="0"/>
          </a:p>
        </p:txBody>
      </p:sp>
      <p:sp>
        <p:nvSpPr>
          <p:cNvPr id="4100" name="Номер слайда 3"/>
          <p:cNvSpPr>
            <a:spLocks noGrp="1"/>
          </p:cNvSpPr>
          <p:nvPr>
            <p:ph type="sldNum" sz="quarter" idx="12"/>
          </p:nvPr>
        </p:nvSpPr>
        <p:spPr bwMode="auto">
          <a:xfrm>
            <a:off x="9347200" y="6356350"/>
            <a:ext cx="2844800" cy="365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fld id="{8C20E0DE-8921-4416-BE0C-8B62D5F0D24C}" type="slidenum">
              <a:rPr lang="ru-RU" altLang="ru-RU">
                <a:solidFill>
                  <a:schemeClr val="tx2"/>
                </a:solidFill>
              </a:rPr>
              <a:pPr/>
              <a:t>6</a:t>
            </a:fld>
            <a:endParaRPr lang="ru-RU" altLang="ru-RU">
              <a:solidFill>
                <a:schemeClr val="tx2"/>
              </a:solidFill>
            </a:endParaRPr>
          </a:p>
        </p:txBody>
      </p:sp>
      <p:sp>
        <p:nvSpPr>
          <p:cNvPr id="4101" name="Прямоугольник 6"/>
          <p:cNvSpPr>
            <a:spLocks noChangeArrowheads="1"/>
          </p:cNvSpPr>
          <p:nvPr/>
        </p:nvSpPr>
        <p:spPr bwMode="auto">
          <a:xfrm>
            <a:off x="6118225" y="4158136"/>
            <a:ext cx="5673972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/>
            <a:r>
              <a:rPr lang="ru-RU" alt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Эссе –</a:t>
            </a:r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 это</a:t>
            </a:r>
            <a:r>
              <a:rPr lang="ru-RU" alt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прозаическое сочинение небольшого объема и свободной композиции, выражающее индивидуальные впечатления по выдвинутой </a:t>
            </a:r>
            <a:r>
              <a:rPr lang="ru-RU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проблеме</a:t>
            </a:r>
            <a:endParaRPr lang="ru-RU" alt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9790696"/>
      </p:ext>
    </p:extLst>
  </p:cSld>
  <p:clrMapOvr>
    <a:masterClrMapping/>
  </p:clrMapOvr>
  <p:transition spd="slow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Номер слайда 2"/>
          <p:cNvSpPr>
            <a:spLocks noGrp="1"/>
          </p:cNvSpPr>
          <p:nvPr>
            <p:ph type="sldNum" sz="quarter" idx="12"/>
          </p:nvPr>
        </p:nvSpPr>
        <p:spPr bwMode="auto">
          <a:xfrm>
            <a:off x="9347200" y="6356350"/>
            <a:ext cx="2844800" cy="365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fld id="{5F5C8E0F-F134-4BF3-99E7-22EDC5FA28F3}" type="slidenum">
              <a:rPr lang="ru-RU" altLang="ru-RU">
                <a:solidFill>
                  <a:schemeClr val="tx2"/>
                </a:solidFill>
              </a:rPr>
              <a:pPr/>
              <a:t>7</a:t>
            </a:fld>
            <a:endParaRPr lang="ru-RU" altLang="ru-RU">
              <a:solidFill>
                <a:schemeClr val="tx2"/>
              </a:solidFill>
            </a:endParaRPr>
          </a:p>
        </p:txBody>
      </p:sp>
      <p:sp>
        <p:nvSpPr>
          <p:cNvPr id="5123" name="Прямоугольник 3"/>
          <p:cNvSpPr>
            <a:spLocks noChangeArrowheads="1"/>
          </p:cNvSpPr>
          <p:nvPr/>
        </p:nvSpPr>
        <p:spPr bwMode="auto">
          <a:xfrm>
            <a:off x="4351277" y="0"/>
            <a:ext cx="40608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alt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ОТЛИЧИЕ ЭССЕ ОТ СОЧИНЕНИЯ</a:t>
            </a: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925638" y="825500"/>
          <a:ext cx="8382000" cy="548640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653425"/>
                <a:gridCol w="2969508"/>
                <a:gridCol w="3759067"/>
              </a:tblGrid>
              <a:tr h="29587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2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1944" marR="41944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ЭССЕ</a:t>
                      </a:r>
                      <a:endParaRPr lang="ru-RU" sz="20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1944" marR="41944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СОЧИНЕНИЕ</a:t>
                      </a:r>
                      <a:endParaRPr lang="ru-RU" sz="20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1944" marR="41944" marT="0" marB="0"/>
                </a:tc>
              </a:tr>
              <a:tr h="179942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Определение</a:t>
                      </a:r>
                      <a:endParaRPr lang="ru-RU" sz="20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1944" marR="41944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вид </a:t>
                      </a:r>
                      <a:r>
                        <a:rPr lang="ru-RU" sz="2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творческой работы, представленной в форме аргументированного рассуждения и отражающей субъективную авторскую </a:t>
                      </a:r>
                      <a:r>
                        <a:rPr lang="ru-RU" sz="2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позицию</a:t>
                      </a:r>
                      <a:endParaRPr lang="ru-RU" sz="2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1944" marR="41944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творческая работа по заданной теме, которая может быть выполнена как описание, повествование, рассуждение или анализ художественного текста, литературных </a:t>
                      </a:r>
                      <a:r>
                        <a:rPr lang="ru-RU" sz="2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образов</a:t>
                      </a:r>
                      <a:endParaRPr lang="ru-RU" sz="2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1944" marR="41944" marT="0" marB="0"/>
                </a:tc>
              </a:tr>
              <a:tr h="177526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Цель </a:t>
                      </a:r>
                      <a:endParaRPr lang="ru-RU" sz="20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1944" marR="41944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побудить читателей к размышлению, вызвать у них эмоциональный отклик на прочитанное благодаря убедительности и яркости </a:t>
                      </a:r>
                      <a:r>
                        <a:rPr lang="ru-RU" sz="2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изложения</a:t>
                      </a:r>
                      <a:endParaRPr lang="ru-RU" sz="2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1944" marR="41944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развить навыки устной и письменной речи, связанные с умением формулировать собственные суждения по проблемным вопросам, анализировать </a:t>
                      </a:r>
                      <a:r>
                        <a:rPr lang="ru-RU" sz="2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фрагменты текста</a:t>
                      </a:r>
                      <a:endParaRPr lang="ru-RU" sz="2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1944" marR="41944" marT="0" marB="0"/>
                </a:tc>
              </a:tr>
              <a:tr h="88763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Способ раскрытия темы</a:t>
                      </a:r>
                      <a:endParaRPr lang="ru-RU" sz="20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1944" marR="41944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субъективная авторская позиция </a:t>
                      </a:r>
                      <a:endParaRPr lang="ru-RU" sz="2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1944" marR="41944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объективный анализ</a:t>
                      </a:r>
                      <a:endParaRPr lang="ru-RU" sz="2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1944" marR="41944" marT="0" marB="0"/>
                </a:tc>
              </a:tr>
              <a:tr h="29587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Композиция</a:t>
                      </a:r>
                      <a:endParaRPr lang="ru-RU" sz="20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1944" marR="41944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свободная</a:t>
                      </a:r>
                      <a:endParaRPr lang="ru-RU" sz="2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1944" marR="41944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структурированная</a:t>
                      </a:r>
                      <a:endParaRPr lang="ru-RU" sz="2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1944" marR="41944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69699850"/>
      </p:ext>
    </p:extLst>
  </p:cSld>
  <p:clrMapOvr>
    <a:masterClrMapping/>
  </p:clrMapOvr>
  <p:transition spd="slow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Номер слайда 2"/>
          <p:cNvSpPr>
            <a:spLocks noGrp="1"/>
          </p:cNvSpPr>
          <p:nvPr>
            <p:ph type="sldNum" sz="quarter" idx="12"/>
          </p:nvPr>
        </p:nvSpPr>
        <p:spPr bwMode="auto">
          <a:xfrm>
            <a:off x="9347200" y="6356350"/>
            <a:ext cx="2844800" cy="365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fld id="{FDAF9D7C-1B5D-4EF4-A04C-AC0B20725134}" type="slidenum">
              <a:rPr lang="ru-RU" altLang="ru-RU">
                <a:solidFill>
                  <a:schemeClr val="tx2"/>
                </a:solidFill>
              </a:rPr>
              <a:pPr/>
              <a:t>8</a:t>
            </a:fld>
            <a:endParaRPr lang="ru-RU" altLang="ru-RU">
              <a:solidFill>
                <a:schemeClr val="tx2"/>
              </a:solidFill>
            </a:endParaRPr>
          </a:p>
        </p:txBody>
      </p:sp>
      <p:sp>
        <p:nvSpPr>
          <p:cNvPr id="6147" name="Прямоугольник 3"/>
          <p:cNvSpPr>
            <a:spLocks noChangeArrowheads="1"/>
          </p:cNvSpPr>
          <p:nvPr/>
        </p:nvSpPr>
        <p:spPr bwMode="auto">
          <a:xfrm>
            <a:off x="3850481" y="0"/>
            <a:ext cx="4491037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ОБЯЗАТЕЛЬНЫЕ КОМПОНЕНТЫ </a:t>
            </a:r>
          </a:p>
          <a:p>
            <a:endParaRPr lang="ru-RU" alt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Схема 4"/>
          <p:cNvGraphicFramePr/>
          <p:nvPr/>
        </p:nvGraphicFramePr>
        <p:xfrm>
          <a:off x="2122715" y="838200"/>
          <a:ext cx="9136743" cy="5384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634649983"/>
      </p:ext>
    </p:extLst>
  </p:cSld>
  <p:clrMapOvr>
    <a:masterClrMapping/>
  </p:clrMapOvr>
  <p:transition spd="slow"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49" name="Rectangle 1"/>
          <p:cNvSpPr>
            <a:spLocks noChangeArrowheads="1"/>
          </p:cNvSpPr>
          <p:nvPr/>
        </p:nvSpPr>
        <p:spPr bwMode="auto">
          <a:xfrm>
            <a:off x="1600201" y="90488"/>
            <a:ext cx="8907463" cy="40005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>
              <a:tabLst>
                <a:tab pos="855663" algn="l"/>
                <a:tab pos="1841500" algn="l"/>
                <a:tab pos="3408363" algn="l"/>
              </a:tabLst>
              <a:defRPr/>
            </a:pP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</a:t>
            </a:r>
            <a:r>
              <a:rPr lang="ru-RU" sz="2000" b="1" i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Критерии оценивания содержания эссе </a:t>
            </a:r>
            <a:endParaRPr lang="ru-RU" sz="20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1600201" y="490538"/>
          <a:ext cx="8882063" cy="6367468"/>
        </p:xfrm>
        <a:graphic>
          <a:graphicData uri="http://schemas.openxmlformats.org/drawingml/2006/table">
            <a:tbl>
              <a:tblPr firstRow="1" firstCol="1" bandRow="1">
                <a:tableStyleId>{BC89EF96-8CEA-46FF-86C4-4CE0E7609802}</a:tableStyleId>
              </a:tblPr>
              <a:tblGrid>
                <a:gridCol w="1709182"/>
                <a:gridCol w="6374536"/>
                <a:gridCol w="798345"/>
              </a:tblGrid>
              <a:tr h="21336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Критерии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6899" marR="26899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Дескрипторы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6899" marR="26899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Баллы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6899" marR="26899" marT="0" marB="0"/>
                </a:tc>
              </a:tr>
              <a:tr h="213360">
                <a:tc rowSpan="4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Глубина раскрытия  темы  и убедительность суждений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2 балла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6899" marR="26899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убедительное осмысление предложенной темы, 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6899" marR="26899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6899" marR="26899" marT="0" marB="0"/>
                </a:tc>
              </a:tr>
              <a:tr h="21336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эссе не соответствует теме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6899" marR="26899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6899" marR="26899" marT="0" marB="0"/>
                </a:tc>
              </a:tr>
              <a:tr h="21336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выделение проблемы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6899" marR="26899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6899" marR="26899" marT="0" marB="0"/>
                </a:tc>
              </a:tr>
              <a:tr h="42672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проблематика эссе не раскрыта или раскрыта неверно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6899" marR="26899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6899" marR="26899" marT="0" marB="0"/>
                </a:tc>
              </a:tr>
              <a:tr h="426720">
                <a:tc rowSpan="6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Аргументация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 балла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6899" marR="26899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наличие аргументов из художественного произведения, соответствующих теме эссе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6899" marR="26899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6899" marR="26899" marT="0" marB="0"/>
                </a:tc>
              </a:tr>
              <a:tr h="31543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отсутствие аргумента из художественного произведения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6899" marR="26899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6899" marR="26899" marT="0" marB="0"/>
                </a:tc>
              </a:tr>
              <a:tr h="31543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наличие аргументов из других источников, подтверждающих позицию автора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6899" marR="26899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6899" marR="26899" marT="0" marB="0"/>
                </a:tc>
              </a:tr>
              <a:tr h="28390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отсутствие аргументов из других источников, подтверждающих позицию автора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6899" marR="26899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6899" marR="26899" marT="0" marB="0"/>
                </a:tc>
              </a:tr>
              <a:tr h="21336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наличие индивидуальной позиции автора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6899" marR="26899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6899" marR="26899" marT="0" marB="0"/>
                </a:tc>
              </a:tr>
              <a:tr h="21336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отсутствие индивидуальной позиции автора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6899" marR="26899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6899" marR="26899" marT="0" marB="0"/>
                </a:tc>
              </a:tr>
              <a:tr h="525715">
                <a:tc rowSpan="6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Композиционная цельность и логичность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 балла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6899" marR="26899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наличие композиционной цельности, части высказывания логически связаны, мысль последовательно развивается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6899" marR="26899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6899" marR="26899" marT="0" marB="0"/>
                </a:tc>
              </a:tr>
              <a:tr h="21336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отсутствует тезисная часть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6899" marR="26899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6899" marR="26899" marT="0" marB="0"/>
                </a:tc>
              </a:tr>
              <a:tr h="42672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наличие внутренней логики, умение идти от частного к общему, от общего к частному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6899" marR="26899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6899" marR="26899" marT="0" marB="0"/>
                </a:tc>
              </a:tr>
              <a:tr h="21336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логические нарушения мешают пониманию смысла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6899" marR="26899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6899" marR="26899" marT="0" marB="0"/>
                </a:tc>
              </a:tr>
              <a:tr h="31543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оригинальность (интересные сцепления, неожиданные повороты)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6899" marR="26899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6899" marR="26899" marT="0" marB="0"/>
                </a:tc>
              </a:tr>
              <a:tr h="21336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 продемонстрирован творческий подход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6899" marR="26899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6899" marR="26899" marT="0" marB="0"/>
                </a:tc>
              </a:tr>
              <a:tr h="525715">
                <a:tc rowSpan="4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Речевая культура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 балла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6899" marR="26899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использование художественно-изобразительных средств и 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стилистических фигур, богатство лексики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6899" marR="26899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6899" marR="26899" marT="0" marB="0"/>
                </a:tc>
              </a:tr>
              <a:tr h="21336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однообразие грамматического строя речи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6899" marR="26899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6899" marR="26899" marT="0" marB="0"/>
                </a:tc>
              </a:tr>
              <a:tr h="21336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эмоциональность, живость речи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6899" marR="26899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6899" marR="26899" marT="0" marB="0"/>
                </a:tc>
              </a:tr>
              <a:tr h="21336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низкое качество речи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6899" marR="26899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6899" marR="26899" marT="0" marB="0"/>
                </a:tc>
              </a:tr>
              <a:tr h="24536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6899" marR="26899" marT="0" marB="0"/>
                </a:tc>
                <a:tc>
                  <a:txBody>
                    <a:bodyPr/>
                    <a:lstStyle/>
                    <a:p>
                      <a:pPr marL="8890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Максимальное количество баллов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1F4E79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1F4E79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4717722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Тема1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Firm Format - Russian">
  <a:themeElements>
    <a:clrScheme name="Исполнительная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 w="9525">
          <a:solidFill>
            <a:schemeClr val="accent6"/>
          </a:solidFill>
        </a:ln>
      </a:spPr>
      <a:bodyPr rtlCol="0" anchor="ctr"/>
      <a:lstStyle>
        <a:defPPr algn="ctr">
          <a:defRPr dirty="0" err="1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accent6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>
    <a:extraClrScheme>
      <a:clrScheme name="Firm Format 1">
        <a:dk1>
          <a:srgbClr val="000000"/>
        </a:dk1>
        <a:lt1>
          <a:srgbClr val="FFFFFF"/>
        </a:lt1>
        <a:dk2>
          <a:srgbClr val="000000"/>
        </a:dk2>
        <a:lt2>
          <a:srgbClr val="FFFFFF"/>
        </a:lt2>
        <a:accent1>
          <a:srgbClr val="EAEAEA"/>
        </a:accent1>
        <a:accent2>
          <a:srgbClr val="D0D0D0"/>
        </a:accent2>
        <a:accent3>
          <a:srgbClr val="909090"/>
        </a:accent3>
        <a:accent4>
          <a:srgbClr val="606060"/>
        </a:accent4>
        <a:accent5>
          <a:srgbClr val="FF6600"/>
        </a:accent5>
        <a:accent6>
          <a:srgbClr val="808080"/>
        </a:accent6>
        <a:hlink>
          <a:srgbClr val="909090"/>
        </a:hlink>
        <a:folHlink>
          <a:srgbClr val="60606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rm Format 2">
        <a:dk1>
          <a:srgbClr val="000000"/>
        </a:dk1>
        <a:lt1>
          <a:srgbClr val="FFFFFF"/>
        </a:lt1>
        <a:dk2>
          <a:srgbClr val="002960"/>
        </a:dk2>
        <a:lt2>
          <a:srgbClr val="FFFFFF"/>
        </a:lt2>
        <a:accent1>
          <a:srgbClr val="C7E0FB"/>
        </a:accent1>
        <a:accent2>
          <a:srgbClr val="91B0FF"/>
        </a:accent2>
        <a:accent3>
          <a:srgbClr val="0066CC"/>
        </a:accent3>
        <a:accent4>
          <a:srgbClr val="002960"/>
        </a:accent4>
        <a:accent5>
          <a:srgbClr val="FF6600"/>
        </a:accent5>
        <a:accent6>
          <a:srgbClr val="808080"/>
        </a:accent6>
        <a:hlink>
          <a:srgbClr val="0066CC"/>
        </a:hlink>
        <a:folHlink>
          <a:srgbClr val="00296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rm Format 3">
        <a:dk1>
          <a:srgbClr val="000000"/>
        </a:dk1>
        <a:lt1>
          <a:srgbClr val="FFFFFF"/>
        </a:lt1>
        <a:dk2>
          <a:srgbClr val="002960"/>
        </a:dk2>
        <a:lt2>
          <a:srgbClr val="FFFFFF"/>
        </a:lt2>
        <a:accent1>
          <a:srgbClr val="C7E0FB"/>
        </a:accent1>
        <a:accent2>
          <a:srgbClr val="C7C293"/>
        </a:accent2>
        <a:accent3>
          <a:srgbClr val="50A2A0"/>
        </a:accent3>
        <a:accent4>
          <a:srgbClr val="002960"/>
        </a:accent4>
        <a:accent5>
          <a:srgbClr val="FF6600"/>
        </a:accent5>
        <a:accent6>
          <a:srgbClr val="808080"/>
        </a:accent6>
        <a:hlink>
          <a:srgbClr val="50A2A0"/>
        </a:hlink>
        <a:folHlink>
          <a:srgbClr val="00296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Тема1</Template>
  <TotalTime>2194</TotalTime>
  <Words>3412</Words>
  <Application>Microsoft Office PowerPoint</Application>
  <PresentationFormat>Широкоэкранный</PresentationFormat>
  <Paragraphs>624</Paragraphs>
  <Slides>38</Slides>
  <Notes>16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2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38</vt:i4>
      </vt:variant>
    </vt:vector>
  </HeadingPairs>
  <TitlesOfParts>
    <vt:vector size="46" baseType="lpstr">
      <vt:lpstr>Arial</vt:lpstr>
      <vt:lpstr>Calibri</vt:lpstr>
      <vt:lpstr>Cambria</vt:lpstr>
      <vt:lpstr>Times New Roman</vt:lpstr>
      <vt:lpstr>Wingdings</vt:lpstr>
      <vt:lpstr>Тема1</vt:lpstr>
      <vt:lpstr>Firm Format - Russian</vt:lpstr>
      <vt:lpstr>think-cell Slide</vt:lpstr>
      <vt:lpstr>Презентация PowerPoint</vt:lpstr>
      <vt:lpstr>Презентация PowerPoint</vt:lpstr>
      <vt:lpstr>Форма и количество тестовых заданий для итоговой аттестации выпускников общеобразовательных школ  на 2017-2018 год </vt:lpstr>
      <vt:lpstr>Презентация PowerPoint</vt:lpstr>
      <vt:lpstr>Форма и количество тестовых заданий предметам по выбору для итоговой аттестации выпускников общеобразовательных школ  на 2016-2017 год </vt:lpstr>
      <vt:lpstr>Пишем эссе…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Шкала перевода баллов тестирования в оценки</vt:lpstr>
      <vt:lpstr>Формат ЕНТ</vt:lpstr>
      <vt:lpstr>Презентация PowerPoint</vt:lpstr>
      <vt:lpstr>ФОРМАТ ТЕСТА ЕНТ  (20+20+20+30+30=120 тестовых заданий) 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Гульжан Примбетова</dc:creator>
  <cp:lastModifiedBy>Туракты Интымаков</cp:lastModifiedBy>
  <cp:revision>153</cp:revision>
  <cp:lastPrinted>2016-11-05T06:05:05Z</cp:lastPrinted>
  <dcterms:created xsi:type="dcterms:W3CDTF">2016-10-19T13:13:03Z</dcterms:created>
  <dcterms:modified xsi:type="dcterms:W3CDTF">2018-04-20T06:32:31Z</dcterms:modified>
</cp:coreProperties>
</file>